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9" r:id="rId1"/>
  </p:sldMasterIdLst>
  <p:notesMasterIdLst>
    <p:notesMasterId r:id="rId21"/>
  </p:notesMasterIdLst>
  <p:sldIdLst>
    <p:sldId id="256" r:id="rId2"/>
    <p:sldId id="257" r:id="rId3"/>
    <p:sldId id="270" r:id="rId4"/>
    <p:sldId id="271" r:id="rId5"/>
    <p:sldId id="272" r:id="rId6"/>
    <p:sldId id="273" r:id="rId7"/>
    <p:sldId id="274" r:id="rId8"/>
    <p:sldId id="258" r:id="rId9"/>
    <p:sldId id="264" r:id="rId10"/>
    <p:sldId id="259" r:id="rId11"/>
    <p:sldId id="261" r:id="rId12"/>
    <p:sldId id="260" r:id="rId13"/>
    <p:sldId id="262" r:id="rId14"/>
    <p:sldId id="265" r:id="rId15"/>
    <p:sldId id="266" r:id="rId16"/>
    <p:sldId id="267" r:id="rId17"/>
    <p:sldId id="269" r:id="rId18"/>
    <p:sldId id="275" r:id="rId19"/>
    <p:sldId id="26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338" autoAdjust="0"/>
  </p:normalViewPr>
  <p:slideViewPr>
    <p:cSldViewPr snapToGrid="0" snapToObjects="1">
      <p:cViewPr varScale="1">
        <p:scale>
          <a:sx n="54" d="100"/>
          <a:sy n="54" d="100"/>
        </p:scale>
        <p:origin x="11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2AF63-0477-443E-870D-DCA044EEACE1}" type="doc">
      <dgm:prSet loTypeId="urn:microsoft.com/office/officeart/2018/5/layout/Centered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348AC3DF-D8C7-4BD0-8D18-5F75F21BE915}">
      <dgm:prSet/>
      <dgm:spPr/>
      <dgm:t>
        <a:bodyPr/>
        <a:lstStyle/>
        <a:p>
          <a:pPr>
            <a:lnSpc>
              <a:spcPct val="100000"/>
            </a:lnSpc>
            <a:defRPr b="1"/>
          </a:pPr>
          <a:r>
            <a:rPr lang="en-US" baseline="0" dirty="0"/>
            <a:t>Hypotheses</a:t>
          </a:r>
          <a:endParaRPr lang="en-US" dirty="0"/>
        </a:p>
      </dgm:t>
    </dgm:pt>
    <dgm:pt modelId="{D1169D26-2C6C-4B33-B4F4-2AFD2BAC3B24}" type="parTrans" cxnId="{527DC484-3151-4BF4-8ABB-9421AF504054}">
      <dgm:prSet/>
      <dgm:spPr/>
      <dgm:t>
        <a:bodyPr/>
        <a:lstStyle/>
        <a:p>
          <a:endParaRPr lang="en-US"/>
        </a:p>
      </dgm:t>
    </dgm:pt>
    <dgm:pt modelId="{477A658E-B351-4E8E-9DA9-F709D4AC91C0}" type="sibTrans" cxnId="{527DC484-3151-4BF4-8ABB-9421AF504054}">
      <dgm:prSet/>
      <dgm:spPr/>
      <dgm:t>
        <a:bodyPr/>
        <a:lstStyle/>
        <a:p>
          <a:endParaRPr lang="en-US"/>
        </a:p>
      </dgm:t>
    </dgm:pt>
    <dgm:pt modelId="{011DD876-7636-44D9-959B-8F350BACBB41}">
      <dgm:prSet/>
      <dgm:spPr/>
      <dgm:t>
        <a:bodyPr/>
        <a:lstStyle/>
        <a:p>
          <a:pPr>
            <a:lnSpc>
              <a:spcPct val="100000"/>
            </a:lnSpc>
          </a:pPr>
          <a:r>
            <a:rPr lang="en-US" i="0" dirty="0"/>
            <a:t>Exploratory &amp; Confirmatory</a:t>
          </a:r>
          <a:endParaRPr lang="en-US" dirty="0"/>
        </a:p>
      </dgm:t>
    </dgm:pt>
    <dgm:pt modelId="{0C2A4BE1-0819-4398-9ECD-6417456C7275}" type="parTrans" cxnId="{F41FB2AC-418A-49AC-ACDB-2C410CE3E4D8}">
      <dgm:prSet/>
      <dgm:spPr/>
      <dgm:t>
        <a:bodyPr/>
        <a:lstStyle/>
        <a:p>
          <a:endParaRPr lang="en-US"/>
        </a:p>
      </dgm:t>
    </dgm:pt>
    <dgm:pt modelId="{35D592A5-7F30-4AEB-BA42-93408C8959A6}" type="sibTrans" cxnId="{F41FB2AC-418A-49AC-ACDB-2C410CE3E4D8}">
      <dgm:prSet/>
      <dgm:spPr/>
      <dgm:t>
        <a:bodyPr/>
        <a:lstStyle/>
        <a:p>
          <a:endParaRPr lang="en-US"/>
        </a:p>
      </dgm:t>
    </dgm:pt>
    <dgm:pt modelId="{1CF2BF13-9636-4BF0-8AB6-D24FA8B4E0B6}">
      <dgm:prSet/>
      <dgm:spPr/>
      <dgm:t>
        <a:bodyPr/>
        <a:lstStyle/>
        <a:p>
          <a:pPr>
            <a:lnSpc>
              <a:spcPct val="100000"/>
            </a:lnSpc>
            <a:defRPr b="1"/>
          </a:pPr>
          <a:r>
            <a:rPr lang="en-US" baseline="0" dirty="0">
              <a:latin typeface="Century Schoolbook" panose="02040604050505020304"/>
            </a:rPr>
            <a:t>Method</a:t>
          </a:r>
          <a:endParaRPr lang="en-US" dirty="0"/>
        </a:p>
      </dgm:t>
    </dgm:pt>
    <dgm:pt modelId="{54712100-C551-4A50-8C40-FBAD573316E6}" type="parTrans" cxnId="{38295099-A91E-4099-A301-8F77CD5EF6D5}">
      <dgm:prSet/>
      <dgm:spPr/>
      <dgm:t>
        <a:bodyPr/>
        <a:lstStyle/>
        <a:p>
          <a:endParaRPr lang="en-US"/>
        </a:p>
      </dgm:t>
    </dgm:pt>
    <dgm:pt modelId="{8B15EC5A-4CDD-488F-9350-62C7958390DD}" type="sibTrans" cxnId="{38295099-A91E-4099-A301-8F77CD5EF6D5}">
      <dgm:prSet/>
      <dgm:spPr/>
      <dgm:t>
        <a:bodyPr/>
        <a:lstStyle/>
        <a:p>
          <a:endParaRPr lang="en-US"/>
        </a:p>
      </dgm:t>
    </dgm:pt>
    <dgm:pt modelId="{3E96D6E6-95A9-4B58-8C03-2954811564CB}">
      <dgm:prSet/>
      <dgm:spPr/>
      <dgm:t>
        <a:bodyPr/>
        <a:lstStyle/>
        <a:p>
          <a:pPr>
            <a:lnSpc>
              <a:spcPct val="100000"/>
            </a:lnSpc>
            <a:defRPr b="1"/>
          </a:pPr>
          <a:r>
            <a:rPr lang="en-US" baseline="0" dirty="0"/>
            <a:t>Planned Analyses</a:t>
          </a:r>
          <a:endParaRPr lang="en-US" dirty="0"/>
        </a:p>
      </dgm:t>
    </dgm:pt>
    <dgm:pt modelId="{4F42386A-89C9-41C5-BD8C-FF6703AABD70}" type="parTrans" cxnId="{6DF13829-6DBB-479C-8426-49126F778DFA}">
      <dgm:prSet/>
      <dgm:spPr/>
      <dgm:t>
        <a:bodyPr/>
        <a:lstStyle/>
        <a:p>
          <a:endParaRPr lang="en-US"/>
        </a:p>
      </dgm:t>
    </dgm:pt>
    <dgm:pt modelId="{87A2D594-2D2C-454A-8815-10A27F75E56A}" type="sibTrans" cxnId="{6DF13829-6DBB-479C-8426-49126F778DFA}">
      <dgm:prSet/>
      <dgm:spPr/>
      <dgm:t>
        <a:bodyPr/>
        <a:lstStyle/>
        <a:p>
          <a:endParaRPr lang="en-US"/>
        </a:p>
      </dgm:t>
    </dgm:pt>
    <dgm:pt modelId="{763F0C12-7114-4049-93E4-B57F98F78817}">
      <dgm:prSet phldr="0"/>
      <dgm:spPr/>
      <dgm:t>
        <a:bodyPr/>
        <a:lstStyle/>
        <a:p>
          <a:pPr rtl="0">
            <a:lnSpc>
              <a:spcPct val="100000"/>
            </a:lnSpc>
          </a:pPr>
          <a:r>
            <a:rPr lang="en-US" b="0" baseline="0" dirty="0">
              <a:latin typeface="Century Schoolbook" panose="02040604050505020304"/>
            </a:rPr>
            <a:t>Measures; Sample size</a:t>
          </a:r>
        </a:p>
      </dgm:t>
    </dgm:pt>
    <dgm:pt modelId="{53ABE981-FFFF-4A3C-B1CD-82206B27DBF8}" type="parTrans" cxnId="{656AD9EF-9BFC-4D0D-BCF4-D3879862F010}">
      <dgm:prSet/>
      <dgm:spPr/>
    </dgm:pt>
    <dgm:pt modelId="{BEA49D48-CEEC-405C-B5C0-7F8551E7CD57}" type="sibTrans" cxnId="{656AD9EF-9BFC-4D0D-BCF4-D3879862F010}">
      <dgm:prSet/>
      <dgm:spPr/>
    </dgm:pt>
    <dgm:pt modelId="{232C99D2-EEA5-4B40-B609-47EEF8C20CD5}">
      <dgm:prSet phldr="0"/>
      <dgm:spPr/>
      <dgm:t>
        <a:bodyPr/>
        <a:lstStyle/>
        <a:p>
          <a:pPr rtl="0">
            <a:lnSpc>
              <a:spcPct val="100000"/>
            </a:lnSpc>
          </a:pPr>
          <a:r>
            <a:rPr lang="en-US" b="0" dirty="0">
              <a:latin typeface="Century Schoolbook" panose="02040604050505020304"/>
            </a:rPr>
            <a:t>Exclusions; Transformations</a:t>
          </a:r>
        </a:p>
      </dgm:t>
    </dgm:pt>
    <dgm:pt modelId="{81A2B142-9BF9-41CA-BE64-2EACAC27BE39}" type="parTrans" cxnId="{C1C24501-82B0-484C-9AC2-A3EBBA8C9C55}">
      <dgm:prSet/>
      <dgm:spPr/>
    </dgm:pt>
    <dgm:pt modelId="{3022078B-C007-4B21-BDC6-7666B6DA501E}" type="sibTrans" cxnId="{C1C24501-82B0-484C-9AC2-A3EBBA8C9C55}">
      <dgm:prSet/>
      <dgm:spPr/>
    </dgm:pt>
    <dgm:pt modelId="{7D7F66A0-5F43-4147-AD35-99FC3A33F421}" type="pres">
      <dgm:prSet presAssocID="{7232AF63-0477-443E-870D-DCA044EEACE1}" presName="root" presStyleCnt="0">
        <dgm:presLayoutVars>
          <dgm:dir/>
          <dgm:resizeHandles val="exact"/>
        </dgm:presLayoutVars>
      </dgm:prSet>
      <dgm:spPr/>
    </dgm:pt>
    <dgm:pt modelId="{92A836D2-ECC7-44FB-B378-7405FC2AE0F6}" type="pres">
      <dgm:prSet presAssocID="{348AC3DF-D8C7-4BD0-8D18-5F75F21BE915}" presName="compNode" presStyleCnt="0"/>
      <dgm:spPr/>
    </dgm:pt>
    <dgm:pt modelId="{D1005F79-613C-413B-BA61-25ACA930D357}" type="pres">
      <dgm:prSet presAssocID="{348AC3DF-D8C7-4BD0-8D18-5F75F21BE91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with solid fill"/>
        </a:ext>
      </dgm:extLst>
    </dgm:pt>
    <dgm:pt modelId="{E5510565-ECBF-4494-AB20-9F7D3437F8DA}" type="pres">
      <dgm:prSet presAssocID="{348AC3DF-D8C7-4BD0-8D18-5F75F21BE915}" presName="iconSpace" presStyleCnt="0"/>
      <dgm:spPr/>
    </dgm:pt>
    <dgm:pt modelId="{D86C5D81-7FF4-46AE-8FBB-D80C3FB3C9E9}" type="pres">
      <dgm:prSet presAssocID="{348AC3DF-D8C7-4BD0-8D18-5F75F21BE915}" presName="parTx" presStyleLbl="revTx" presStyleIdx="0" presStyleCnt="6">
        <dgm:presLayoutVars>
          <dgm:chMax val="0"/>
          <dgm:chPref val="0"/>
        </dgm:presLayoutVars>
      </dgm:prSet>
      <dgm:spPr/>
    </dgm:pt>
    <dgm:pt modelId="{AC3F3A59-02DC-4566-9985-84126A0DC21E}" type="pres">
      <dgm:prSet presAssocID="{348AC3DF-D8C7-4BD0-8D18-5F75F21BE915}" presName="txSpace" presStyleCnt="0"/>
      <dgm:spPr/>
    </dgm:pt>
    <dgm:pt modelId="{93F7078F-944F-427E-B8C0-850203123676}" type="pres">
      <dgm:prSet presAssocID="{348AC3DF-D8C7-4BD0-8D18-5F75F21BE915}" presName="desTx" presStyleLbl="revTx" presStyleIdx="1" presStyleCnt="6">
        <dgm:presLayoutVars/>
      </dgm:prSet>
      <dgm:spPr/>
    </dgm:pt>
    <dgm:pt modelId="{BB61574B-7614-43E8-B684-284D01D3410F}" type="pres">
      <dgm:prSet presAssocID="{477A658E-B351-4E8E-9DA9-F709D4AC91C0}" presName="sibTrans" presStyleCnt="0"/>
      <dgm:spPr/>
    </dgm:pt>
    <dgm:pt modelId="{333692E7-C033-46CF-88C9-C3634CB84710}" type="pres">
      <dgm:prSet presAssocID="{1CF2BF13-9636-4BF0-8AB6-D24FA8B4E0B6}" presName="compNode" presStyleCnt="0"/>
      <dgm:spPr/>
    </dgm:pt>
    <dgm:pt modelId="{33B8324E-C19D-4E9A-B457-E712FCA9E775}" type="pres">
      <dgm:prSet presAssocID="{1CF2BF13-9636-4BF0-8AB6-D24FA8B4E0B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female with solid fill"/>
        </a:ext>
      </dgm:extLst>
    </dgm:pt>
    <dgm:pt modelId="{24A2FBAB-F9F9-4196-ADA4-07EC06F03064}" type="pres">
      <dgm:prSet presAssocID="{1CF2BF13-9636-4BF0-8AB6-D24FA8B4E0B6}" presName="iconSpace" presStyleCnt="0"/>
      <dgm:spPr/>
    </dgm:pt>
    <dgm:pt modelId="{13D5B24E-A922-4BDE-8526-719299DE7FF4}" type="pres">
      <dgm:prSet presAssocID="{1CF2BF13-9636-4BF0-8AB6-D24FA8B4E0B6}" presName="parTx" presStyleLbl="revTx" presStyleIdx="2" presStyleCnt="6">
        <dgm:presLayoutVars>
          <dgm:chMax val="0"/>
          <dgm:chPref val="0"/>
        </dgm:presLayoutVars>
      </dgm:prSet>
      <dgm:spPr/>
    </dgm:pt>
    <dgm:pt modelId="{218353EF-9B90-446C-8307-7A55BCE8E46F}" type="pres">
      <dgm:prSet presAssocID="{1CF2BF13-9636-4BF0-8AB6-D24FA8B4E0B6}" presName="txSpace" presStyleCnt="0"/>
      <dgm:spPr/>
    </dgm:pt>
    <dgm:pt modelId="{27410ADB-0CEC-4872-AF3A-F8C10EABB499}" type="pres">
      <dgm:prSet presAssocID="{1CF2BF13-9636-4BF0-8AB6-D24FA8B4E0B6}" presName="desTx" presStyleLbl="revTx" presStyleIdx="3" presStyleCnt="6">
        <dgm:presLayoutVars/>
      </dgm:prSet>
      <dgm:spPr/>
    </dgm:pt>
    <dgm:pt modelId="{0309FDDE-8CC0-4F9A-81B7-3BEC5421EC6C}" type="pres">
      <dgm:prSet presAssocID="{8B15EC5A-4CDD-488F-9350-62C7958390DD}" presName="sibTrans" presStyleCnt="0"/>
      <dgm:spPr/>
    </dgm:pt>
    <dgm:pt modelId="{95FF44AA-F37B-4E16-98DD-44577A9FF0E8}" type="pres">
      <dgm:prSet presAssocID="{3E96D6E6-95A9-4B58-8C03-2954811564CB}" presName="compNode" presStyleCnt="0"/>
      <dgm:spPr/>
    </dgm:pt>
    <dgm:pt modelId="{8E31683D-F120-422D-8405-114500988FDA}" type="pres">
      <dgm:prSet presAssocID="{3E96D6E6-95A9-4B58-8C03-2954811564CB}"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with solid fill"/>
        </a:ext>
      </dgm:extLst>
    </dgm:pt>
    <dgm:pt modelId="{2A2E96AE-EBB1-4738-A39C-8A9A63E1E04C}" type="pres">
      <dgm:prSet presAssocID="{3E96D6E6-95A9-4B58-8C03-2954811564CB}" presName="iconSpace" presStyleCnt="0"/>
      <dgm:spPr/>
    </dgm:pt>
    <dgm:pt modelId="{5D85B7B7-BFFF-4888-9544-0E935435FC65}" type="pres">
      <dgm:prSet presAssocID="{3E96D6E6-95A9-4B58-8C03-2954811564CB}" presName="parTx" presStyleLbl="revTx" presStyleIdx="4" presStyleCnt="6">
        <dgm:presLayoutVars>
          <dgm:chMax val="0"/>
          <dgm:chPref val="0"/>
        </dgm:presLayoutVars>
      </dgm:prSet>
      <dgm:spPr/>
    </dgm:pt>
    <dgm:pt modelId="{15DF2E62-E489-4751-A7C6-DE9BCB7E8C25}" type="pres">
      <dgm:prSet presAssocID="{3E96D6E6-95A9-4B58-8C03-2954811564CB}" presName="txSpace" presStyleCnt="0"/>
      <dgm:spPr/>
    </dgm:pt>
    <dgm:pt modelId="{A151BDEB-7B16-4F89-9955-8AC2D1E9D26C}" type="pres">
      <dgm:prSet presAssocID="{3E96D6E6-95A9-4B58-8C03-2954811564CB}" presName="desTx" presStyleLbl="revTx" presStyleIdx="5" presStyleCnt="6">
        <dgm:presLayoutVars/>
      </dgm:prSet>
      <dgm:spPr/>
    </dgm:pt>
  </dgm:ptLst>
  <dgm:cxnLst>
    <dgm:cxn modelId="{C1C24501-82B0-484C-9AC2-A3EBBA8C9C55}" srcId="{3E96D6E6-95A9-4B58-8C03-2954811564CB}" destId="{232C99D2-EEA5-4B40-B609-47EEF8C20CD5}" srcOrd="0" destOrd="0" parTransId="{81A2B142-9BF9-41CA-BE64-2EACAC27BE39}" sibTransId="{3022078B-C007-4B21-BDC6-7666B6DA501E}"/>
    <dgm:cxn modelId="{0038C815-38DB-44E1-8B77-3C413FE545C9}" type="presOf" srcId="{3E96D6E6-95A9-4B58-8C03-2954811564CB}" destId="{5D85B7B7-BFFF-4888-9544-0E935435FC65}" srcOrd="0" destOrd="0" presId="urn:microsoft.com/office/officeart/2018/5/layout/CenteredIconLabelDescriptionList"/>
    <dgm:cxn modelId="{B96DE91F-DFA9-40F6-B1A6-B5313A399145}" type="presOf" srcId="{011DD876-7636-44D9-959B-8F350BACBB41}" destId="{93F7078F-944F-427E-B8C0-850203123676}" srcOrd="0" destOrd="0" presId="urn:microsoft.com/office/officeart/2018/5/layout/CenteredIconLabelDescriptionList"/>
    <dgm:cxn modelId="{6DF13829-6DBB-479C-8426-49126F778DFA}" srcId="{7232AF63-0477-443E-870D-DCA044EEACE1}" destId="{3E96D6E6-95A9-4B58-8C03-2954811564CB}" srcOrd="2" destOrd="0" parTransId="{4F42386A-89C9-41C5-BD8C-FF6703AABD70}" sibTransId="{87A2D594-2D2C-454A-8815-10A27F75E56A}"/>
    <dgm:cxn modelId="{DD999B3E-7BEF-4E78-89DF-B43AFD719C26}" type="presOf" srcId="{7232AF63-0477-443E-870D-DCA044EEACE1}" destId="{7D7F66A0-5F43-4147-AD35-99FC3A33F421}" srcOrd="0" destOrd="0" presId="urn:microsoft.com/office/officeart/2018/5/layout/CenteredIconLabelDescriptionList"/>
    <dgm:cxn modelId="{5AFE7E72-6E92-431A-A295-EEFFA320A62F}" type="presOf" srcId="{763F0C12-7114-4049-93E4-B57F98F78817}" destId="{27410ADB-0CEC-4872-AF3A-F8C10EABB499}" srcOrd="0" destOrd="0" presId="urn:microsoft.com/office/officeart/2018/5/layout/CenteredIconLabelDescriptionList"/>
    <dgm:cxn modelId="{F429287F-3569-4382-88E3-B3FEDF6634DC}" type="presOf" srcId="{232C99D2-EEA5-4B40-B609-47EEF8C20CD5}" destId="{A151BDEB-7B16-4F89-9955-8AC2D1E9D26C}" srcOrd="0" destOrd="0" presId="urn:microsoft.com/office/officeart/2018/5/layout/CenteredIconLabelDescriptionList"/>
    <dgm:cxn modelId="{527DC484-3151-4BF4-8ABB-9421AF504054}" srcId="{7232AF63-0477-443E-870D-DCA044EEACE1}" destId="{348AC3DF-D8C7-4BD0-8D18-5F75F21BE915}" srcOrd="0" destOrd="0" parTransId="{D1169D26-2C6C-4B33-B4F4-2AFD2BAC3B24}" sibTransId="{477A658E-B351-4E8E-9DA9-F709D4AC91C0}"/>
    <dgm:cxn modelId="{38295099-A91E-4099-A301-8F77CD5EF6D5}" srcId="{7232AF63-0477-443E-870D-DCA044EEACE1}" destId="{1CF2BF13-9636-4BF0-8AB6-D24FA8B4E0B6}" srcOrd="1" destOrd="0" parTransId="{54712100-C551-4A50-8C40-FBAD573316E6}" sibTransId="{8B15EC5A-4CDD-488F-9350-62C7958390DD}"/>
    <dgm:cxn modelId="{769D3F9A-5F67-4656-870E-A1F414210A0B}" type="presOf" srcId="{1CF2BF13-9636-4BF0-8AB6-D24FA8B4E0B6}" destId="{13D5B24E-A922-4BDE-8526-719299DE7FF4}" srcOrd="0" destOrd="0" presId="urn:microsoft.com/office/officeart/2018/5/layout/CenteredIconLabelDescriptionList"/>
    <dgm:cxn modelId="{F41FB2AC-418A-49AC-ACDB-2C410CE3E4D8}" srcId="{348AC3DF-D8C7-4BD0-8D18-5F75F21BE915}" destId="{011DD876-7636-44D9-959B-8F350BACBB41}" srcOrd="0" destOrd="0" parTransId="{0C2A4BE1-0819-4398-9ECD-6417456C7275}" sibTransId="{35D592A5-7F30-4AEB-BA42-93408C8959A6}"/>
    <dgm:cxn modelId="{704B5BE3-ACD8-451B-BA5A-E14C8159FC2F}" type="presOf" srcId="{348AC3DF-D8C7-4BD0-8D18-5F75F21BE915}" destId="{D86C5D81-7FF4-46AE-8FBB-D80C3FB3C9E9}" srcOrd="0" destOrd="0" presId="urn:microsoft.com/office/officeart/2018/5/layout/CenteredIconLabelDescriptionList"/>
    <dgm:cxn modelId="{656AD9EF-9BFC-4D0D-BCF4-D3879862F010}" srcId="{1CF2BF13-9636-4BF0-8AB6-D24FA8B4E0B6}" destId="{763F0C12-7114-4049-93E4-B57F98F78817}" srcOrd="0" destOrd="0" parTransId="{53ABE981-FFFF-4A3C-B1CD-82206B27DBF8}" sibTransId="{BEA49D48-CEEC-405C-B5C0-7F8551E7CD57}"/>
    <dgm:cxn modelId="{22EE2C89-A700-43DE-97CB-CF2B8BA03508}" type="presParOf" srcId="{7D7F66A0-5F43-4147-AD35-99FC3A33F421}" destId="{92A836D2-ECC7-44FB-B378-7405FC2AE0F6}" srcOrd="0" destOrd="0" presId="urn:microsoft.com/office/officeart/2018/5/layout/CenteredIconLabelDescriptionList"/>
    <dgm:cxn modelId="{BE9C9A96-09C7-4278-A153-A0E0694F71B1}" type="presParOf" srcId="{92A836D2-ECC7-44FB-B378-7405FC2AE0F6}" destId="{D1005F79-613C-413B-BA61-25ACA930D357}" srcOrd="0" destOrd="0" presId="urn:microsoft.com/office/officeart/2018/5/layout/CenteredIconLabelDescriptionList"/>
    <dgm:cxn modelId="{A5CD7504-41E2-4E45-AFC6-85822032892C}" type="presParOf" srcId="{92A836D2-ECC7-44FB-B378-7405FC2AE0F6}" destId="{E5510565-ECBF-4494-AB20-9F7D3437F8DA}" srcOrd="1" destOrd="0" presId="urn:microsoft.com/office/officeart/2018/5/layout/CenteredIconLabelDescriptionList"/>
    <dgm:cxn modelId="{DE5B3A48-E1FA-4486-81A7-DFA2EAA358CC}" type="presParOf" srcId="{92A836D2-ECC7-44FB-B378-7405FC2AE0F6}" destId="{D86C5D81-7FF4-46AE-8FBB-D80C3FB3C9E9}" srcOrd="2" destOrd="0" presId="urn:microsoft.com/office/officeart/2018/5/layout/CenteredIconLabelDescriptionList"/>
    <dgm:cxn modelId="{0CBC0358-A28C-4B3E-8BD6-77D3969D0114}" type="presParOf" srcId="{92A836D2-ECC7-44FB-B378-7405FC2AE0F6}" destId="{AC3F3A59-02DC-4566-9985-84126A0DC21E}" srcOrd="3" destOrd="0" presId="urn:microsoft.com/office/officeart/2018/5/layout/CenteredIconLabelDescriptionList"/>
    <dgm:cxn modelId="{69758B8C-5ADC-48E3-BEC5-7B9DC5B7884B}" type="presParOf" srcId="{92A836D2-ECC7-44FB-B378-7405FC2AE0F6}" destId="{93F7078F-944F-427E-B8C0-850203123676}" srcOrd="4" destOrd="0" presId="urn:microsoft.com/office/officeart/2018/5/layout/CenteredIconLabelDescriptionList"/>
    <dgm:cxn modelId="{C96A4FA2-71CB-4D50-8FA6-3C341D1DC96D}" type="presParOf" srcId="{7D7F66A0-5F43-4147-AD35-99FC3A33F421}" destId="{BB61574B-7614-43E8-B684-284D01D3410F}" srcOrd="1" destOrd="0" presId="urn:microsoft.com/office/officeart/2018/5/layout/CenteredIconLabelDescriptionList"/>
    <dgm:cxn modelId="{7D9CE888-DA0D-435A-A8A5-1569C2494036}" type="presParOf" srcId="{7D7F66A0-5F43-4147-AD35-99FC3A33F421}" destId="{333692E7-C033-46CF-88C9-C3634CB84710}" srcOrd="2" destOrd="0" presId="urn:microsoft.com/office/officeart/2018/5/layout/CenteredIconLabelDescriptionList"/>
    <dgm:cxn modelId="{98551492-5551-4698-973C-3352FA1BFF14}" type="presParOf" srcId="{333692E7-C033-46CF-88C9-C3634CB84710}" destId="{33B8324E-C19D-4E9A-B457-E712FCA9E775}" srcOrd="0" destOrd="0" presId="urn:microsoft.com/office/officeart/2018/5/layout/CenteredIconLabelDescriptionList"/>
    <dgm:cxn modelId="{FC3FD5BA-8914-49E2-9084-A8585C50C83D}" type="presParOf" srcId="{333692E7-C033-46CF-88C9-C3634CB84710}" destId="{24A2FBAB-F9F9-4196-ADA4-07EC06F03064}" srcOrd="1" destOrd="0" presId="urn:microsoft.com/office/officeart/2018/5/layout/CenteredIconLabelDescriptionList"/>
    <dgm:cxn modelId="{8F1CD3CE-4A87-4330-8B25-97EBF614167A}" type="presParOf" srcId="{333692E7-C033-46CF-88C9-C3634CB84710}" destId="{13D5B24E-A922-4BDE-8526-719299DE7FF4}" srcOrd="2" destOrd="0" presId="urn:microsoft.com/office/officeart/2018/5/layout/CenteredIconLabelDescriptionList"/>
    <dgm:cxn modelId="{F5CC34F5-515C-47E4-8CFD-BD70EC22CDA7}" type="presParOf" srcId="{333692E7-C033-46CF-88C9-C3634CB84710}" destId="{218353EF-9B90-446C-8307-7A55BCE8E46F}" srcOrd="3" destOrd="0" presId="urn:microsoft.com/office/officeart/2018/5/layout/CenteredIconLabelDescriptionList"/>
    <dgm:cxn modelId="{9883782C-4D3C-49EE-96F5-45FEC2B70FE4}" type="presParOf" srcId="{333692E7-C033-46CF-88C9-C3634CB84710}" destId="{27410ADB-0CEC-4872-AF3A-F8C10EABB499}" srcOrd="4" destOrd="0" presId="urn:microsoft.com/office/officeart/2018/5/layout/CenteredIconLabelDescriptionList"/>
    <dgm:cxn modelId="{16EAC5B2-01D0-44D6-99AF-665089AE0589}" type="presParOf" srcId="{7D7F66A0-5F43-4147-AD35-99FC3A33F421}" destId="{0309FDDE-8CC0-4F9A-81B7-3BEC5421EC6C}" srcOrd="3" destOrd="0" presId="urn:microsoft.com/office/officeart/2018/5/layout/CenteredIconLabelDescriptionList"/>
    <dgm:cxn modelId="{6690E7C5-251B-40D5-9726-6E962C5AFE97}" type="presParOf" srcId="{7D7F66A0-5F43-4147-AD35-99FC3A33F421}" destId="{95FF44AA-F37B-4E16-98DD-44577A9FF0E8}" srcOrd="4" destOrd="0" presId="urn:microsoft.com/office/officeart/2018/5/layout/CenteredIconLabelDescriptionList"/>
    <dgm:cxn modelId="{BFEA82A6-E7E1-4F3E-9787-18CF045D4C37}" type="presParOf" srcId="{95FF44AA-F37B-4E16-98DD-44577A9FF0E8}" destId="{8E31683D-F120-422D-8405-114500988FDA}" srcOrd="0" destOrd="0" presId="urn:microsoft.com/office/officeart/2018/5/layout/CenteredIconLabelDescriptionList"/>
    <dgm:cxn modelId="{E4E5D91F-DBDF-4126-9CF6-486B76A6931B}" type="presParOf" srcId="{95FF44AA-F37B-4E16-98DD-44577A9FF0E8}" destId="{2A2E96AE-EBB1-4738-A39C-8A9A63E1E04C}" srcOrd="1" destOrd="0" presId="urn:microsoft.com/office/officeart/2018/5/layout/CenteredIconLabelDescriptionList"/>
    <dgm:cxn modelId="{1ABDB3D2-AC62-4014-B77D-377D799DE125}" type="presParOf" srcId="{95FF44AA-F37B-4E16-98DD-44577A9FF0E8}" destId="{5D85B7B7-BFFF-4888-9544-0E935435FC65}" srcOrd="2" destOrd="0" presId="urn:microsoft.com/office/officeart/2018/5/layout/CenteredIconLabelDescriptionList"/>
    <dgm:cxn modelId="{40E39AF5-EA06-41ED-819E-101F96FFAD51}" type="presParOf" srcId="{95FF44AA-F37B-4E16-98DD-44577A9FF0E8}" destId="{15DF2E62-E489-4751-A7C6-DE9BCB7E8C25}" srcOrd="3" destOrd="0" presId="urn:microsoft.com/office/officeart/2018/5/layout/CenteredIconLabelDescriptionList"/>
    <dgm:cxn modelId="{5AC18400-2521-4CEF-BE22-F3E7133A35FF}" type="presParOf" srcId="{95FF44AA-F37B-4E16-98DD-44577A9FF0E8}" destId="{A151BDEB-7B16-4F89-9955-8AC2D1E9D26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6F63A0-4034-4E10-A7B1-28A10F69908A}"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83B4CE40-A334-4FEF-A1E0-56D20B72BCFF}">
      <dgm:prSet/>
      <dgm:spPr/>
      <dgm:t>
        <a:bodyPr/>
        <a:lstStyle/>
        <a:p>
          <a:pPr>
            <a:lnSpc>
              <a:spcPct val="100000"/>
            </a:lnSpc>
          </a:pPr>
          <a:r>
            <a:rPr lang="en-US" baseline="0"/>
            <a:t>Knowledge</a:t>
          </a:r>
          <a:endParaRPr lang="en-US"/>
        </a:p>
      </dgm:t>
    </dgm:pt>
    <dgm:pt modelId="{8B650562-CFF0-4C36-9AD2-64B70C1EF927}" type="parTrans" cxnId="{7AE7F375-5F5D-4FDC-BFE9-32F7BF1E12D0}">
      <dgm:prSet/>
      <dgm:spPr/>
      <dgm:t>
        <a:bodyPr/>
        <a:lstStyle/>
        <a:p>
          <a:endParaRPr lang="en-US"/>
        </a:p>
      </dgm:t>
    </dgm:pt>
    <dgm:pt modelId="{3733DEBE-638E-430A-A4CE-0069B86DC07E}" type="sibTrans" cxnId="{7AE7F375-5F5D-4FDC-BFE9-32F7BF1E12D0}">
      <dgm:prSet/>
      <dgm:spPr/>
      <dgm:t>
        <a:bodyPr/>
        <a:lstStyle/>
        <a:p>
          <a:endParaRPr lang="en-US"/>
        </a:p>
      </dgm:t>
    </dgm:pt>
    <dgm:pt modelId="{A594FABD-1E6B-4A5D-BE20-B7F73BC7DD4F}">
      <dgm:prSet/>
      <dgm:spPr/>
      <dgm:t>
        <a:bodyPr/>
        <a:lstStyle/>
        <a:p>
          <a:pPr>
            <a:lnSpc>
              <a:spcPct val="100000"/>
            </a:lnSpc>
          </a:pPr>
          <a:r>
            <a:rPr lang="en-US" baseline="0"/>
            <a:t>Application</a:t>
          </a:r>
          <a:endParaRPr lang="en-US"/>
        </a:p>
      </dgm:t>
    </dgm:pt>
    <dgm:pt modelId="{147EE050-0296-4A09-AA98-F2476FF0642D}" type="parTrans" cxnId="{36764508-DEF8-4506-A313-18BB3C20125B}">
      <dgm:prSet/>
      <dgm:spPr/>
      <dgm:t>
        <a:bodyPr/>
        <a:lstStyle/>
        <a:p>
          <a:endParaRPr lang="en-US"/>
        </a:p>
      </dgm:t>
    </dgm:pt>
    <dgm:pt modelId="{6A054B69-39F7-4DEA-8476-3EA07C75A5D7}" type="sibTrans" cxnId="{36764508-DEF8-4506-A313-18BB3C20125B}">
      <dgm:prSet/>
      <dgm:spPr/>
      <dgm:t>
        <a:bodyPr/>
        <a:lstStyle/>
        <a:p>
          <a:endParaRPr lang="en-US"/>
        </a:p>
      </dgm:t>
    </dgm:pt>
    <dgm:pt modelId="{2E5CF417-598C-4F78-8676-E82ABED49BBF}">
      <dgm:prSet/>
      <dgm:spPr/>
      <dgm:t>
        <a:bodyPr/>
        <a:lstStyle/>
        <a:p>
          <a:pPr>
            <a:lnSpc>
              <a:spcPct val="100000"/>
            </a:lnSpc>
          </a:pPr>
          <a:r>
            <a:rPr lang="en-US" baseline="0"/>
            <a:t>Social Norms</a:t>
          </a:r>
          <a:endParaRPr lang="en-US"/>
        </a:p>
      </dgm:t>
    </dgm:pt>
    <dgm:pt modelId="{42817DAA-4D32-4233-9C0B-DC78F77EC769}" type="parTrans" cxnId="{5ABCA175-76AE-42E7-87FE-9F20A24A9607}">
      <dgm:prSet/>
      <dgm:spPr/>
      <dgm:t>
        <a:bodyPr/>
        <a:lstStyle/>
        <a:p>
          <a:endParaRPr lang="en-US"/>
        </a:p>
      </dgm:t>
    </dgm:pt>
    <dgm:pt modelId="{F481E9F6-2850-4320-8A18-255D9ED72D2C}" type="sibTrans" cxnId="{5ABCA175-76AE-42E7-87FE-9F20A24A9607}">
      <dgm:prSet/>
      <dgm:spPr/>
      <dgm:t>
        <a:bodyPr/>
        <a:lstStyle/>
        <a:p>
          <a:endParaRPr lang="en-US"/>
        </a:p>
      </dgm:t>
    </dgm:pt>
    <dgm:pt modelId="{E7AC94DD-7D8D-4A22-8BFC-08F0F8793E89}" type="pres">
      <dgm:prSet presAssocID="{086F63A0-4034-4E10-A7B1-28A10F69908A}" presName="root" presStyleCnt="0">
        <dgm:presLayoutVars>
          <dgm:dir/>
          <dgm:resizeHandles val="exact"/>
        </dgm:presLayoutVars>
      </dgm:prSet>
      <dgm:spPr/>
    </dgm:pt>
    <dgm:pt modelId="{7FB76748-D584-4EB2-AA4A-B1726730CC5A}" type="pres">
      <dgm:prSet presAssocID="{83B4CE40-A334-4FEF-A1E0-56D20B72BCFF}" presName="compNode" presStyleCnt="0"/>
      <dgm:spPr/>
    </dgm:pt>
    <dgm:pt modelId="{0051DB76-1A01-44BE-BECF-2354DE61D1AB}" type="pres">
      <dgm:prSet presAssocID="{83B4CE40-A334-4FEF-A1E0-56D20B72BCF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with solid fill"/>
        </a:ext>
      </dgm:extLst>
    </dgm:pt>
    <dgm:pt modelId="{83A5A355-29FF-41B1-B836-D6741ED7641B}" type="pres">
      <dgm:prSet presAssocID="{83B4CE40-A334-4FEF-A1E0-56D20B72BCFF}" presName="spaceRect" presStyleCnt="0"/>
      <dgm:spPr/>
    </dgm:pt>
    <dgm:pt modelId="{86FCCEAF-4A67-426C-AFDC-02D1F98927CB}" type="pres">
      <dgm:prSet presAssocID="{83B4CE40-A334-4FEF-A1E0-56D20B72BCFF}" presName="textRect" presStyleLbl="revTx" presStyleIdx="0" presStyleCnt="3">
        <dgm:presLayoutVars>
          <dgm:chMax val="1"/>
          <dgm:chPref val="1"/>
        </dgm:presLayoutVars>
      </dgm:prSet>
      <dgm:spPr/>
    </dgm:pt>
    <dgm:pt modelId="{5F008880-B519-4231-9BBB-AACB02415401}" type="pres">
      <dgm:prSet presAssocID="{3733DEBE-638E-430A-A4CE-0069B86DC07E}" presName="sibTrans" presStyleCnt="0"/>
      <dgm:spPr/>
    </dgm:pt>
    <dgm:pt modelId="{104C3BAE-0EEE-4213-9A2F-3971871D491C}" type="pres">
      <dgm:prSet presAssocID="{A594FABD-1E6B-4A5D-BE20-B7F73BC7DD4F}" presName="compNode" presStyleCnt="0"/>
      <dgm:spPr/>
    </dgm:pt>
    <dgm:pt modelId="{3DA7FDF2-A950-4E44-AD58-82E372AAC5BF}" type="pres">
      <dgm:prSet presAssocID="{A594FABD-1E6B-4A5D-BE20-B7F73BC7DD4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ud Computing outline"/>
        </a:ext>
      </dgm:extLst>
    </dgm:pt>
    <dgm:pt modelId="{1F78303A-149D-44DA-812A-FCF132CEB255}" type="pres">
      <dgm:prSet presAssocID="{A594FABD-1E6B-4A5D-BE20-B7F73BC7DD4F}" presName="spaceRect" presStyleCnt="0"/>
      <dgm:spPr/>
    </dgm:pt>
    <dgm:pt modelId="{B20F3B84-CE31-49E4-BB67-9281D347A060}" type="pres">
      <dgm:prSet presAssocID="{A594FABD-1E6B-4A5D-BE20-B7F73BC7DD4F}" presName="textRect" presStyleLbl="revTx" presStyleIdx="1" presStyleCnt="3">
        <dgm:presLayoutVars>
          <dgm:chMax val="1"/>
          <dgm:chPref val="1"/>
        </dgm:presLayoutVars>
      </dgm:prSet>
      <dgm:spPr/>
    </dgm:pt>
    <dgm:pt modelId="{3B7EB497-A467-46FD-B2EB-D81A38DBBC7A}" type="pres">
      <dgm:prSet presAssocID="{6A054B69-39F7-4DEA-8476-3EA07C75A5D7}" presName="sibTrans" presStyleCnt="0"/>
      <dgm:spPr/>
    </dgm:pt>
    <dgm:pt modelId="{6C5C924C-94C9-4F79-956A-7353DEF694B6}" type="pres">
      <dgm:prSet presAssocID="{2E5CF417-598C-4F78-8676-E82ABED49BBF}" presName="compNode" presStyleCnt="0"/>
      <dgm:spPr/>
    </dgm:pt>
    <dgm:pt modelId="{E3382AD8-A450-4E26-9FEF-ED11268F0DD6}" type="pres">
      <dgm:prSet presAssocID="{2E5CF417-598C-4F78-8676-E82ABED49B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43D78BD3-A5F5-4683-9014-62253522D6C0}" type="pres">
      <dgm:prSet presAssocID="{2E5CF417-598C-4F78-8676-E82ABED49BBF}" presName="spaceRect" presStyleCnt="0"/>
      <dgm:spPr/>
    </dgm:pt>
    <dgm:pt modelId="{5154C537-7317-4660-8F50-D34E506F4560}" type="pres">
      <dgm:prSet presAssocID="{2E5CF417-598C-4F78-8676-E82ABED49BBF}" presName="textRect" presStyleLbl="revTx" presStyleIdx="2" presStyleCnt="3">
        <dgm:presLayoutVars>
          <dgm:chMax val="1"/>
          <dgm:chPref val="1"/>
        </dgm:presLayoutVars>
      </dgm:prSet>
      <dgm:spPr/>
    </dgm:pt>
  </dgm:ptLst>
  <dgm:cxnLst>
    <dgm:cxn modelId="{36764508-DEF8-4506-A313-18BB3C20125B}" srcId="{086F63A0-4034-4E10-A7B1-28A10F69908A}" destId="{A594FABD-1E6B-4A5D-BE20-B7F73BC7DD4F}" srcOrd="1" destOrd="0" parTransId="{147EE050-0296-4A09-AA98-F2476FF0642D}" sibTransId="{6A054B69-39F7-4DEA-8476-3EA07C75A5D7}"/>
    <dgm:cxn modelId="{53FE2772-B09A-44E1-AE00-0EFEBABBE590}" type="presOf" srcId="{086F63A0-4034-4E10-A7B1-28A10F69908A}" destId="{E7AC94DD-7D8D-4A22-8BFC-08F0F8793E89}" srcOrd="0" destOrd="0" presId="urn:microsoft.com/office/officeart/2018/2/layout/IconLabelList"/>
    <dgm:cxn modelId="{5ABCA175-76AE-42E7-87FE-9F20A24A9607}" srcId="{086F63A0-4034-4E10-A7B1-28A10F69908A}" destId="{2E5CF417-598C-4F78-8676-E82ABED49BBF}" srcOrd="2" destOrd="0" parTransId="{42817DAA-4D32-4233-9C0B-DC78F77EC769}" sibTransId="{F481E9F6-2850-4320-8A18-255D9ED72D2C}"/>
    <dgm:cxn modelId="{7AE7F375-5F5D-4FDC-BFE9-32F7BF1E12D0}" srcId="{086F63A0-4034-4E10-A7B1-28A10F69908A}" destId="{83B4CE40-A334-4FEF-A1E0-56D20B72BCFF}" srcOrd="0" destOrd="0" parTransId="{8B650562-CFF0-4C36-9AD2-64B70C1EF927}" sibTransId="{3733DEBE-638E-430A-A4CE-0069B86DC07E}"/>
    <dgm:cxn modelId="{8EE7E79F-A528-4760-ACE4-C70099595440}" type="presOf" srcId="{A594FABD-1E6B-4A5D-BE20-B7F73BC7DD4F}" destId="{B20F3B84-CE31-49E4-BB67-9281D347A060}" srcOrd="0" destOrd="0" presId="urn:microsoft.com/office/officeart/2018/2/layout/IconLabelList"/>
    <dgm:cxn modelId="{B0CE66A4-F69E-4CD1-A24E-2770DD5EE373}" type="presOf" srcId="{83B4CE40-A334-4FEF-A1E0-56D20B72BCFF}" destId="{86FCCEAF-4A67-426C-AFDC-02D1F98927CB}" srcOrd="0" destOrd="0" presId="urn:microsoft.com/office/officeart/2018/2/layout/IconLabelList"/>
    <dgm:cxn modelId="{25BA8FE2-2D99-4710-B14C-928DF29248A3}" type="presOf" srcId="{2E5CF417-598C-4F78-8676-E82ABED49BBF}" destId="{5154C537-7317-4660-8F50-D34E506F4560}" srcOrd="0" destOrd="0" presId="urn:microsoft.com/office/officeart/2018/2/layout/IconLabelList"/>
    <dgm:cxn modelId="{BAD4C3F7-2D48-4868-AB7E-FF5E1FAEA71B}" type="presParOf" srcId="{E7AC94DD-7D8D-4A22-8BFC-08F0F8793E89}" destId="{7FB76748-D584-4EB2-AA4A-B1726730CC5A}" srcOrd="0" destOrd="0" presId="urn:microsoft.com/office/officeart/2018/2/layout/IconLabelList"/>
    <dgm:cxn modelId="{629523FD-824E-476A-B4F5-C60ED36D10D0}" type="presParOf" srcId="{7FB76748-D584-4EB2-AA4A-B1726730CC5A}" destId="{0051DB76-1A01-44BE-BECF-2354DE61D1AB}" srcOrd="0" destOrd="0" presId="urn:microsoft.com/office/officeart/2018/2/layout/IconLabelList"/>
    <dgm:cxn modelId="{9CEDB40B-0A6C-40A1-BDC5-057E6B5645E4}" type="presParOf" srcId="{7FB76748-D584-4EB2-AA4A-B1726730CC5A}" destId="{83A5A355-29FF-41B1-B836-D6741ED7641B}" srcOrd="1" destOrd="0" presId="urn:microsoft.com/office/officeart/2018/2/layout/IconLabelList"/>
    <dgm:cxn modelId="{5C9B4FB4-EFA6-4F9B-93E4-9656FC95F317}" type="presParOf" srcId="{7FB76748-D584-4EB2-AA4A-B1726730CC5A}" destId="{86FCCEAF-4A67-426C-AFDC-02D1F98927CB}" srcOrd="2" destOrd="0" presId="urn:microsoft.com/office/officeart/2018/2/layout/IconLabelList"/>
    <dgm:cxn modelId="{8AC81AED-579D-4923-B99C-A03FFEDF39D0}" type="presParOf" srcId="{E7AC94DD-7D8D-4A22-8BFC-08F0F8793E89}" destId="{5F008880-B519-4231-9BBB-AACB02415401}" srcOrd="1" destOrd="0" presId="urn:microsoft.com/office/officeart/2018/2/layout/IconLabelList"/>
    <dgm:cxn modelId="{FBB1F4F4-D3CB-48A2-9044-93A52B3F307F}" type="presParOf" srcId="{E7AC94DD-7D8D-4A22-8BFC-08F0F8793E89}" destId="{104C3BAE-0EEE-4213-9A2F-3971871D491C}" srcOrd="2" destOrd="0" presId="urn:microsoft.com/office/officeart/2018/2/layout/IconLabelList"/>
    <dgm:cxn modelId="{886503C0-27ED-459A-B7A1-C16EF6B914E2}" type="presParOf" srcId="{104C3BAE-0EEE-4213-9A2F-3971871D491C}" destId="{3DA7FDF2-A950-4E44-AD58-82E372AAC5BF}" srcOrd="0" destOrd="0" presId="urn:microsoft.com/office/officeart/2018/2/layout/IconLabelList"/>
    <dgm:cxn modelId="{89727D8B-4716-4BF2-A292-C7A48C2E2CD2}" type="presParOf" srcId="{104C3BAE-0EEE-4213-9A2F-3971871D491C}" destId="{1F78303A-149D-44DA-812A-FCF132CEB255}" srcOrd="1" destOrd="0" presId="urn:microsoft.com/office/officeart/2018/2/layout/IconLabelList"/>
    <dgm:cxn modelId="{9A5F4A87-4F7D-4BFE-A37E-0DC2D4B02228}" type="presParOf" srcId="{104C3BAE-0EEE-4213-9A2F-3971871D491C}" destId="{B20F3B84-CE31-49E4-BB67-9281D347A060}" srcOrd="2" destOrd="0" presId="urn:microsoft.com/office/officeart/2018/2/layout/IconLabelList"/>
    <dgm:cxn modelId="{32874758-82D6-4703-B6C8-6EB70CC3DEE9}" type="presParOf" srcId="{E7AC94DD-7D8D-4A22-8BFC-08F0F8793E89}" destId="{3B7EB497-A467-46FD-B2EB-D81A38DBBC7A}" srcOrd="3" destOrd="0" presId="urn:microsoft.com/office/officeart/2018/2/layout/IconLabelList"/>
    <dgm:cxn modelId="{132B6724-AC0E-4F1B-B05E-F6A78952553E}" type="presParOf" srcId="{E7AC94DD-7D8D-4A22-8BFC-08F0F8793E89}" destId="{6C5C924C-94C9-4F79-956A-7353DEF694B6}" srcOrd="4" destOrd="0" presId="urn:microsoft.com/office/officeart/2018/2/layout/IconLabelList"/>
    <dgm:cxn modelId="{ED9D2BDE-17F4-4380-BE9E-33AE4F4C5E66}" type="presParOf" srcId="{6C5C924C-94C9-4F79-956A-7353DEF694B6}" destId="{E3382AD8-A450-4E26-9FEF-ED11268F0DD6}" srcOrd="0" destOrd="0" presId="urn:microsoft.com/office/officeart/2018/2/layout/IconLabelList"/>
    <dgm:cxn modelId="{109141FF-59E4-4455-8AFF-4E659545FCC8}" type="presParOf" srcId="{6C5C924C-94C9-4F79-956A-7353DEF694B6}" destId="{43D78BD3-A5F5-4683-9014-62253522D6C0}" srcOrd="1" destOrd="0" presId="urn:microsoft.com/office/officeart/2018/2/layout/IconLabelList"/>
    <dgm:cxn modelId="{B080903E-46EE-4B1E-991C-0EA7C78A2041}" type="presParOf" srcId="{6C5C924C-94C9-4F79-956A-7353DEF694B6}" destId="{5154C537-7317-4660-8F50-D34E506F456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05F79-613C-413B-BA61-25ACA930D357}">
      <dsp:nvSpPr>
        <dsp:cNvPr id="0" name=""/>
        <dsp:cNvSpPr/>
      </dsp:nvSpPr>
      <dsp:spPr>
        <a:xfrm>
          <a:off x="986013" y="908078"/>
          <a:ext cx="1054265" cy="10542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6C5D81-7FF4-46AE-8FBB-D80C3FB3C9E9}">
      <dsp:nvSpPr>
        <dsp:cNvPr id="0" name=""/>
        <dsp:cNvSpPr/>
      </dsp:nvSpPr>
      <dsp:spPr>
        <a:xfrm>
          <a:off x="7052" y="2043692"/>
          <a:ext cx="3012187" cy="45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baseline="0" dirty="0"/>
            <a:t>Hypotheses</a:t>
          </a:r>
          <a:endParaRPr lang="en-US" sz="2500" kern="1200" dirty="0"/>
        </a:p>
      </dsp:txBody>
      <dsp:txXfrm>
        <a:off x="7052" y="2043692"/>
        <a:ext cx="3012187" cy="451828"/>
      </dsp:txXfrm>
    </dsp:sp>
    <dsp:sp modelId="{93F7078F-944F-427E-B8C0-850203123676}">
      <dsp:nvSpPr>
        <dsp:cNvPr id="0" name=""/>
        <dsp:cNvSpPr/>
      </dsp:nvSpPr>
      <dsp:spPr>
        <a:xfrm>
          <a:off x="7052" y="2533357"/>
          <a:ext cx="3012187" cy="26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i="0" kern="1200" dirty="0"/>
            <a:t>Exploratory &amp; Confirmatory</a:t>
          </a:r>
          <a:endParaRPr lang="en-US" sz="1700" kern="1200" dirty="0"/>
        </a:p>
      </dsp:txBody>
      <dsp:txXfrm>
        <a:off x="7052" y="2533357"/>
        <a:ext cx="3012187" cy="266557"/>
      </dsp:txXfrm>
    </dsp:sp>
    <dsp:sp modelId="{33B8324E-C19D-4E9A-B457-E712FCA9E775}">
      <dsp:nvSpPr>
        <dsp:cNvPr id="0" name=""/>
        <dsp:cNvSpPr/>
      </dsp:nvSpPr>
      <dsp:spPr>
        <a:xfrm>
          <a:off x="4525333" y="908078"/>
          <a:ext cx="1054265" cy="105426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D5B24E-A922-4BDE-8526-719299DE7FF4}">
      <dsp:nvSpPr>
        <dsp:cNvPr id="0" name=""/>
        <dsp:cNvSpPr/>
      </dsp:nvSpPr>
      <dsp:spPr>
        <a:xfrm>
          <a:off x="3546372" y="2043692"/>
          <a:ext cx="3012187" cy="45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baseline="0" dirty="0">
              <a:latin typeface="Century Schoolbook" panose="02040604050505020304"/>
            </a:rPr>
            <a:t>Method</a:t>
          </a:r>
          <a:endParaRPr lang="en-US" sz="2500" kern="1200" dirty="0"/>
        </a:p>
      </dsp:txBody>
      <dsp:txXfrm>
        <a:off x="3546372" y="2043692"/>
        <a:ext cx="3012187" cy="451828"/>
      </dsp:txXfrm>
    </dsp:sp>
    <dsp:sp modelId="{27410ADB-0CEC-4872-AF3A-F8C10EABB499}">
      <dsp:nvSpPr>
        <dsp:cNvPr id="0" name=""/>
        <dsp:cNvSpPr/>
      </dsp:nvSpPr>
      <dsp:spPr>
        <a:xfrm>
          <a:off x="3546372" y="2533357"/>
          <a:ext cx="3012187" cy="26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rtl="0">
            <a:lnSpc>
              <a:spcPct val="100000"/>
            </a:lnSpc>
            <a:spcBef>
              <a:spcPct val="0"/>
            </a:spcBef>
            <a:spcAft>
              <a:spcPct val="35000"/>
            </a:spcAft>
            <a:buNone/>
          </a:pPr>
          <a:r>
            <a:rPr lang="en-US" sz="1700" b="0" kern="1200" baseline="0" dirty="0">
              <a:latin typeface="Century Schoolbook" panose="02040604050505020304"/>
            </a:rPr>
            <a:t>Measures; Sample size</a:t>
          </a:r>
        </a:p>
      </dsp:txBody>
      <dsp:txXfrm>
        <a:off x="3546372" y="2533357"/>
        <a:ext cx="3012187" cy="266557"/>
      </dsp:txXfrm>
    </dsp:sp>
    <dsp:sp modelId="{8E31683D-F120-422D-8405-114500988FDA}">
      <dsp:nvSpPr>
        <dsp:cNvPr id="0" name=""/>
        <dsp:cNvSpPr/>
      </dsp:nvSpPr>
      <dsp:spPr>
        <a:xfrm>
          <a:off x="8064654" y="908078"/>
          <a:ext cx="1054265" cy="105426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85B7B7-BFFF-4888-9544-0E935435FC65}">
      <dsp:nvSpPr>
        <dsp:cNvPr id="0" name=""/>
        <dsp:cNvSpPr/>
      </dsp:nvSpPr>
      <dsp:spPr>
        <a:xfrm>
          <a:off x="7085693" y="2043692"/>
          <a:ext cx="3012187" cy="45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baseline="0" dirty="0"/>
            <a:t>Planned Analyses</a:t>
          </a:r>
          <a:endParaRPr lang="en-US" sz="2500" kern="1200" dirty="0"/>
        </a:p>
      </dsp:txBody>
      <dsp:txXfrm>
        <a:off x="7085693" y="2043692"/>
        <a:ext cx="3012187" cy="451828"/>
      </dsp:txXfrm>
    </dsp:sp>
    <dsp:sp modelId="{A151BDEB-7B16-4F89-9955-8AC2D1E9D26C}">
      <dsp:nvSpPr>
        <dsp:cNvPr id="0" name=""/>
        <dsp:cNvSpPr/>
      </dsp:nvSpPr>
      <dsp:spPr>
        <a:xfrm>
          <a:off x="7085693" y="2533357"/>
          <a:ext cx="3012187" cy="26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rtl="0">
            <a:lnSpc>
              <a:spcPct val="100000"/>
            </a:lnSpc>
            <a:spcBef>
              <a:spcPct val="0"/>
            </a:spcBef>
            <a:spcAft>
              <a:spcPct val="35000"/>
            </a:spcAft>
            <a:buNone/>
          </a:pPr>
          <a:r>
            <a:rPr lang="en-US" sz="1700" b="0" kern="1200" dirty="0">
              <a:latin typeface="Century Schoolbook" panose="02040604050505020304"/>
            </a:rPr>
            <a:t>Exclusions; Transformations</a:t>
          </a:r>
        </a:p>
      </dsp:txBody>
      <dsp:txXfrm>
        <a:off x="7085693" y="2533357"/>
        <a:ext cx="3012187" cy="266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1DB76-1A01-44BE-BECF-2354DE61D1AB}">
      <dsp:nvSpPr>
        <dsp:cNvPr id="0" name=""/>
        <dsp:cNvSpPr/>
      </dsp:nvSpPr>
      <dsp:spPr>
        <a:xfrm>
          <a:off x="952890" y="1027559"/>
          <a:ext cx="1104356" cy="11043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FCCEAF-4A67-426C-AFDC-02D1F98927CB}">
      <dsp:nvSpPr>
        <dsp:cNvPr id="0" name=""/>
        <dsp:cNvSpPr/>
      </dsp:nvSpPr>
      <dsp:spPr>
        <a:xfrm>
          <a:off x="278005" y="2453919"/>
          <a:ext cx="24541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baseline="0"/>
            <a:t>Knowledge</a:t>
          </a:r>
          <a:endParaRPr lang="en-US" sz="3100" kern="1200"/>
        </a:p>
      </dsp:txBody>
      <dsp:txXfrm>
        <a:off x="278005" y="2453919"/>
        <a:ext cx="2454124" cy="720000"/>
      </dsp:txXfrm>
    </dsp:sp>
    <dsp:sp modelId="{3DA7FDF2-A950-4E44-AD58-82E372AAC5BF}">
      <dsp:nvSpPr>
        <dsp:cNvPr id="0" name=""/>
        <dsp:cNvSpPr/>
      </dsp:nvSpPr>
      <dsp:spPr>
        <a:xfrm>
          <a:off x="3836486" y="1027559"/>
          <a:ext cx="1104356" cy="11043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0F3B84-CE31-49E4-BB67-9281D347A060}">
      <dsp:nvSpPr>
        <dsp:cNvPr id="0" name=""/>
        <dsp:cNvSpPr/>
      </dsp:nvSpPr>
      <dsp:spPr>
        <a:xfrm>
          <a:off x="3161602" y="2453919"/>
          <a:ext cx="24541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baseline="0"/>
            <a:t>Application</a:t>
          </a:r>
          <a:endParaRPr lang="en-US" sz="3100" kern="1200"/>
        </a:p>
      </dsp:txBody>
      <dsp:txXfrm>
        <a:off x="3161602" y="2453919"/>
        <a:ext cx="2454124" cy="720000"/>
      </dsp:txXfrm>
    </dsp:sp>
    <dsp:sp modelId="{E3382AD8-A450-4E26-9FEF-ED11268F0DD6}">
      <dsp:nvSpPr>
        <dsp:cNvPr id="0" name=""/>
        <dsp:cNvSpPr/>
      </dsp:nvSpPr>
      <dsp:spPr>
        <a:xfrm>
          <a:off x="6720082" y="1027559"/>
          <a:ext cx="1104356" cy="11043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54C537-7317-4660-8F50-D34E506F4560}">
      <dsp:nvSpPr>
        <dsp:cNvPr id="0" name=""/>
        <dsp:cNvSpPr/>
      </dsp:nvSpPr>
      <dsp:spPr>
        <a:xfrm>
          <a:off x="6045198" y="2453919"/>
          <a:ext cx="24541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baseline="0"/>
            <a:t>Social Norms</a:t>
          </a:r>
          <a:endParaRPr lang="en-US" sz="3100" kern="1200"/>
        </a:p>
      </dsp:txBody>
      <dsp:txXfrm>
        <a:off x="6045198" y="2453919"/>
        <a:ext cx="2454124"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B1EBC-EABA-4ED8-BC23-2E94E83083BF}" type="datetimeFigureOut">
              <a:rPr lang="en-US"/>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0BBAD-71C6-453F-B99E-5518D328DB59}" type="slidenum">
              <a:rPr lang="en-US"/>
              <a:t>‹#›</a:t>
            </a:fld>
            <a:endParaRPr lang="en-US"/>
          </a:p>
        </p:txBody>
      </p:sp>
    </p:spTree>
    <p:extLst>
      <p:ext uri="{BB962C8B-B14F-4D97-AF65-F5344CB8AC3E}">
        <p14:creationId xmlns:p14="http://schemas.microsoft.com/office/powerpoint/2010/main" val="34622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elp.osf.io/hc/en-us/articles/360019738834-Create-a-Preregistr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Ward: slides 1-6</a:t>
            </a:r>
          </a:p>
          <a:p>
            <a:r>
              <a:rPr lang="en-US" dirty="0"/>
              <a:t>Sarah: slides 7-14</a:t>
            </a:r>
          </a:p>
          <a:p>
            <a:r>
              <a:rPr lang="en-US" dirty="0"/>
              <a:t>Ward: slides 15-end</a:t>
            </a:r>
          </a:p>
        </p:txBody>
      </p:sp>
      <p:sp>
        <p:nvSpPr>
          <p:cNvPr id="4" name="Slide Number Placeholder 3"/>
          <p:cNvSpPr>
            <a:spLocks noGrp="1"/>
          </p:cNvSpPr>
          <p:nvPr>
            <p:ph type="sldNum" sz="quarter" idx="5"/>
          </p:nvPr>
        </p:nvSpPr>
        <p:spPr/>
        <p:txBody>
          <a:bodyPr/>
          <a:lstStyle/>
          <a:p>
            <a:fld id="{3CE0BBAD-71C6-453F-B99E-5518D328DB59}" type="slidenum">
              <a:rPr lang="en-US" smtClean="0"/>
              <a:t>1</a:t>
            </a:fld>
            <a:endParaRPr lang="en-US"/>
          </a:p>
        </p:txBody>
      </p:sp>
    </p:spTree>
    <p:extLst>
      <p:ext uri="{BB962C8B-B14F-4D97-AF65-F5344CB8AC3E}">
        <p14:creationId xmlns:p14="http://schemas.microsoft.com/office/powerpoint/2010/main" val="3273216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last open science feature I want to mention is the registered report. Not every journal offers this, but it is becoming more common. In this format, you essentially submit a research proposal for peer review. This is a great way to get feedback ahead of time from experts in the field. If provisionally accepted, this essentially guaruntees publication of your manuscript, regardless of whether or not your hypotheses are supported, so long as you adhere to the plan.</a:t>
            </a:r>
          </a:p>
          <a:p>
            <a:endParaRPr lang="en-US" dirty="0">
              <a:cs typeface="Calibri"/>
            </a:endParaRPr>
          </a:p>
          <a:p>
            <a:r>
              <a:rPr lang="en-US"/>
              <a:t>"Registered Reports is a publishing format that emphasizes the importance of the research question and the quality of methodology by conducting peer review prior to data collection. High quality protocols are then provisionally accepted for publication if the authors follow through with the registered methodology.</a:t>
            </a:r>
          </a:p>
          <a:p>
            <a:r>
              <a:rPr lang="en-US"/>
              <a:t>This format is designed to reward best practices in adhering to the hypothetico-deductive model of the scientific method. It eliminates a variety of questionable research practices, including low statistical power, selective reporting of results, and publication bias, while allowing complete flexibility to report serendipitous findings."- OSF</a:t>
            </a:r>
          </a:p>
        </p:txBody>
      </p:sp>
      <p:sp>
        <p:nvSpPr>
          <p:cNvPr id="4" name="Slide Number Placeholder 3"/>
          <p:cNvSpPr>
            <a:spLocks noGrp="1"/>
          </p:cNvSpPr>
          <p:nvPr>
            <p:ph type="sldNum" sz="quarter" idx="5"/>
          </p:nvPr>
        </p:nvSpPr>
        <p:spPr/>
        <p:txBody>
          <a:bodyPr/>
          <a:lstStyle/>
          <a:p>
            <a:fld id="{3CE0BBAD-71C6-453F-B99E-5518D328DB59}" type="slidenum">
              <a:rPr lang="en-US"/>
              <a:t>15</a:t>
            </a:fld>
            <a:endParaRPr lang="en-US"/>
          </a:p>
        </p:txBody>
      </p:sp>
    </p:spTree>
    <p:extLst>
      <p:ext uri="{BB962C8B-B14F-4D97-AF65-F5344CB8AC3E}">
        <p14:creationId xmlns:p14="http://schemas.microsoft.com/office/powerpoint/2010/main" val="138289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an example of a registered report. Many of these are large-scale (multi-site) collaborations to test old questions with better methods (and much larger sample sizes).</a:t>
            </a:r>
          </a:p>
        </p:txBody>
      </p:sp>
      <p:sp>
        <p:nvSpPr>
          <p:cNvPr id="4" name="Slide Number Placeholder 3"/>
          <p:cNvSpPr>
            <a:spLocks noGrp="1"/>
          </p:cNvSpPr>
          <p:nvPr>
            <p:ph type="sldNum" sz="quarter" idx="5"/>
          </p:nvPr>
        </p:nvSpPr>
        <p:spPr/>
        <p:txBody>
          <a:bodyPr/>
          <a:lstStyle/>
          <a:p>
            <a:fld id="{3CE0BBAD-71C6-453F-B99E-5518D328DB59}" type="slidenum">
              <a:rPr lang="en-US"/>
              <a:t>16</a:t>
            </a:fld>
            <a:endParaRPr lang="en-US"/>
          </a:p>
        </p:txBody>
      </p:sp>
    </p:spTree>
    <p:extLst>
      <p:ext uri="{BB962C8B-B14F-4D97-AF65-F5344CB8AC3E}">
        <p14:creationId xmlns:p14="http://schemas.microsoft.com/office/powerpoint/2010/main" val="1234436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Open science practices are constantly evolving. Stay in the loop!</a:t>
            </a:r>
          </a:p>
          <a:p>
            <a:r>
              <a:rPr lang="en-US">
                <a:cs typeface="Calibri"/>
              </a:rPr>
              <a:t>Jump in and just get started. Create OSF pages for your studies you're working on and upload your materials and data. Then tackle a preregistration.</a:t>
            </a:r>
          </a:p>
          <a:p>
            <a:r>
              <a:rPr lang="en-US">
                <a:cs typeface="Calibri"/>
              </a:rPr>
              <a:t>Get your friends on board and learn together.</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17</a:t>
            </a:fld>
            <a:endParaRPr lang="en-US"/>
          </a:p>
        </p:txBody>
      </p:sp>
    </p:spTree>
    <p:extLst>
      <p:ext uri="{BB962C8B-B14F-4D97-AF65-F5344CB8AC3E}">
        <p14:creationId xmlns:p14="http://schemas.microsoft.com/office/powerpoint/2010/main" val="47685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Before jumping into the idea of open science in psych, its important to provide some context. How did we end up here? Well, there are varying opinions on this, but there were several persistent issues, and at least one catalyst. Persistent issues included this larger cultural value in academia referred to as publish or perish, which is exactly what it sounds like. Academics need to publish, or they don't get tenure/could lose their positions. This of course led to some haphazard practices which are referred to as QRPs. These included things such as HARKing your data (hypothesizing after results are known), cherry picking results, and even falsifying data/p-hacking (at the extreme level). In a culture of high-stakes productivity, another common trade-off is methodological rigor. For example, experimental research especially takes a lot of time, and high quality work often includes multiple well-designed studies. Rigor can be sacrificed for immediate payoff.</a:t>
            </a:r>
          </a:p>
          <a:p>
            <a:endParaRPr lang="en-US" dirty="0">
              <a:cs typeface="Calibri"/>
            </a:endParaRPr>
          </a:p>
          <a:p>
            <a:r>
              <a:rPr lang="en-US">
                <a:cs typeface="Calibri"/>
              </a:rPr>
              <a:t>Now the catalyst(s). There is really one infamous one listed here, but all three are high profile examples of failed replications. Unfortunately for these authors (especially Dr. Amy Cuddy), these cases were at the forefront of doubt cast upon psychological research. </a:t>
            </a:r>
            <a:endParaRPr lang="en-US" dirty="0">
              <a:cs typeface="Calibri"/>
            </a:endParaRPr>
          </a:p>
          <a:p>
            <a:endParaRPr lang="en-US" dirty="0">
              <a:cs typeface="Calibri"/>
            </a:endParaRPr>
          </a:p>
          <a:p>
            <a:r>
              <a:rPr lang="en-US">
                <a:cs typeface="Calibri"/>
              </a:rPr>
              <a:t>Enter: 2015 science article and OS reform movement</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2</a:t>
            </a:fld>
            <a:endParaRPr lang="en-US"/>
          </a:p>
        </p:txBody>
      </p:sp>
    </p:spTree>
    <p:extLst>
      <p:ext uri="{BB962C8B-B14F-4D97-AF65-F5344CB8AC3E}">
        <p14:creationId xmlns:p14="http://schemas.microsoft.com/office/powerpoint/2010/main" val="196421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open science framework from the center for open science is really the posterchild of the open science movement in psychology. There might be other places to host all of the materials I'm about to discuss, but this is the one most used.</a:t>
            </a:r>
          </a:p>
          <a:p>
            <a:endParaRPr lang="en-US" dirty="0">
              <a:cs typeface="Calibri"/>
            </a:endParaRPr>
          </a:p>
          <a:p>
            <a:r>
              <a:rPr lang="en-US">
                <a:cs typeface="Calibri"/>
              </a:rPr>
              <a:t>OSF is a publically available (free) website which hosts materials for research (I.e., repository). It's similar to other organizing tools you're probably familiar with such as Google Drive or DropBox, but this is specifically for research and publically available.</a:t>
            </a:r>
          </a:p>
          <a:p>
            <a:r>
              <a:rPr lang="en-US">
                <a:cs typeface="Calibri"/>
              </a:rPr>
              <a:t>The idea is to help organize and share research in one space.</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8</a:t>
            </a:fld>
            <a:endParaRPr lang="en-US"/>
          </a:p>
        </p:txBody>
      </p:sp>
    </p:spTree>
    <p:extLst>
      <p:ext uri="{BB962C8B-B14F-4D97-AF65-F5344CB8AC3E}">
        <p14:creationId xmlns:p14="http://schemas.microsoft.com/office/powerpoint/2010/main" val="417983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an example of a study project I have on OSF. There are a few things to point out here: first you can see all of the collaborators listed, then the files section houses all of the things I want to host on OSF, I could generate a citation if I wanted and add tags so people can search by keyword to find this and related projects. Finally, the bottom right box "recent activity" denotes all changes made (and by whom) to anything on this study. You can see this is already public, but I kept this private until our article was accepted for publication.</a:t>
            </a:r>
          </a:p>
        </p:txBody>
      </p:sp>
      <p:sp>
        <p:nvSpPr>
          <p:cNvPr id="4" name="Slide Number Placeholder 3"/>
          <p:cNvSpPr>
            <a:spLocks noGrp="1"/>
          </p:cNvSpPr>
          <p:nvPr>
            <p:ph type="sldNum" sz="quarter" idx="5"/>
          </p:nvPr>
        </p:nvSpPr>
        <p:spPr/>
        <p:txBody>
          <a:bodyPr/>
          <a:lstStyle/>
          <a:p>
            <a:fld id="{3CE0BBAD-71C6-453F-B99E-5518D328DB59}" type="slidenum">
              <a:rPr lang="en-US"/>
              <a:t>9</a:t>
            </a:fld>
            <a:endParaRPr lang="en-US"/>
          </a:p>
        </p:txBody>
      </p:sp>
    </p:spTree>
    <p:extLst>
      <p:ext uri="{BB962C8B-B14F-4D97-AF65-F5344CB8AC3E}">
        <p14:creationId xmlns:p14="http://schemas.microsoft.com/office/powerpoint/2010/main" val="154741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Preregistration involves specifying aspects of your research questions, design, and approach before data are collected or analyzed.</a:t>
            </a:r>
          </a:p>
          <a:p>
            <a:r>
              <a:rPr lang="en-US">
                <a:cs typeface="Calibri"/>
              </a:rPr>
              <a:t>This is a bit of work on the front end, but pays off later as you will have an outline of steps to analyze and report your results.</a:t>
            </a:r>
          </a:p>
          <a:p>
            <a:r>
              <a:rPr lang="en-US">
                <a:cs typeface="Calibri"/>
              </a:rPr>
              <a:t>For example, my preregistrations lay out exactly how I need to specify a filter variable for who to exclude from my analyses, and which tests I planned to run to analyze a hypothesis. You can even write your analysis syntax ahead of time based on this.</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10</a:t>
            </a:fld>
            <a:endParaRPr lang="en-US"/>
          </a:p>
        </p:txBody>
      </p:sp>
    </p:spTree>
    <p:extLst>
      <p:ext uri="{BB962C8B-B14F-4D97-AF65-F5344CB8AC3E}">
        <p14:creationId xmlns:p14="http://schemas.microsoft.com/office/powerpoint/2010/main" val="142214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Getting started can be hard, but templates and examples are provided on OSF.</a:t>
            </a:r>
            <a:endParaRPr lang="en-US" dirty="0">
              <a:cs typeface="Calibri"/>
            </a:endParaRPr>
          </a:p>
          <a:p>
            <a:endParaRPr lang="en-US" dirty="0">
              <a:cs typeface="Calibri"/>
            </a:endParaRPr>
          </a:p>
          <a:p>
            <a:r>
              <a:rPr lang="en-US">
                <a:cs typeface="Calibri"/>
              </a:rPr>
              <a:t>Step by Step Guide: </a:t>
            </a:r>
            <a:r>
              <a:rPr lang="en-US" dirty="0">
                <a:hlinkClick r:id="rId3"/>
              </a:rPr>
              <a:t>https://help.osf.io/hc/en-us/articles/360019738834-Create-a-Preregistration</a:t>
            </a:r>
            <a:r>
              <a:rPr lang="en-US" dirty="0"/>
              <a:t> </a:t>
            </a:r>
            <a:endParaRPr lang="en-US"/>
          </a:p>
          <a:p>
            <a:r>
              <a:rPr lang="en-US">
                <a:cs typeface="Calibri"/>
              </a:rPr>
              <a:t>*Important to note that preregistration is not a prison! Plans change, the idea is just to be fully transparent about your process.</a:t>
            </a:r>
            <a:endParaRPr lang="en-US" dirty="0">
              <a:cs typeface="Calibri"/>
            </a:endParaRPr>
          </a:p>
          <a:p>
            <a:r>
              <a:rPr lang="en-US">
                <a:cs typeface="Calibri"/>
              </a:rPr>
              <a:t>*Also important to note that you can write a bad preregistration. PR does not necessarily mean its good!</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11</a:t>
            </a:fld>
            <a:endParaRPr lang="en-US"/>
          </a:p>
        </p:txBody>
      </p:sp>
    </p:spTree>
    <p:extLst>
      <p:ext uri="{BB962C8B-B14F-4D97-AF65-F5344CB8AC3E}">
        <p14:creationId xmlns:p14="http://schemas.microsoft.com/office/powerpoint/2010/main" val="1091481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other aspects of open science which integrate with OSF. These primarily include open data and materials, which you can upload to a research project/folder on OSF. This is basically like a professional google drive specific to your study that can be linked to a paper. This project folder should have the names of all collaborators, and host files such as the preregistration, study materials (survey), and data.</a:t>
            </a:r>
          </a:p>
          <a:p>
            <a:endParaRPr lang="en-US" dirty="0">
              <a:cs typeface="Calibri"/>
            </a:endParaRPr>
          </a:p>
          <a:p>
            <a:r>
              <a:rPr lang="en-US">
                <a:cs typeface="Calibri"/>
              </a:rPr>
              <a:t>Also keep an eye out for OSF links in manuscripts. These are often in the method section.</a:t>
            </a:r>
            <a:endParaRPr lang="en-US" dirty="0">
              <a:cs typeface="Calibri"/>
            </a:endParaRPr>
          </a:p>
          <a:p>
            <a:endParaRPr lang="en-US" dirty="0">
              <a:cs typeface="Calibri"/>
            </a:endParaRPr>
          </a:p>
          <a:p>
            <a:r>
              <a:rPr lang="en-US">
                <a:cs typeface="Calibri"/>
              </a:rPr>
              <a:t>You can make these folders private until you're ready to share them, so no need to worry about your data or ideas being poached.</a:t>
            </a:r>
            <a:endParaRPr lang="en-US" dirty="0">
              <a:cs typeface="Calibri"/>
            </a:endParaRPr>
          </a:p>
          <a:p>
            <a:endParaRPr lang="en-US" dirty="0">
              <a:cs typeface="Calibri"/>
            </a:endParaRPr>
          </a:p>
          <a:p>
            <a:r>
              <a:rPr lang="en-US">
                <a:cs typeface="Calibri"/>
              </a:rPr>
              <a:t>Partially an incentive, but also a way to communicate if open science practices are being followed, over 75 journals offer open science badges.</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12</a:t>
            </a:fld>
            <a:endParaRPr lang="en-US"/>
          </a:p>
        </p:txBody>
      </p:sp>
    </p:spTree>
    <p:extLst>
      <p:ext uri="{BB962C8B-B14F-4D97-AF65-F5344CB8AC3E}">
        <p14:creationId xmlns:p14="http://schemas.microsoft.com/office/powerpoint/2010/main" val="385754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article has two badges: open data (blue) and open materials (orange)</a:t>
            </a:r>
          </a:p>
        </p:txBody>
      </p:sp>
      <p:sp>
        <p:nvSpPr>
          <p:cNvPr id="4" name="Slide Number Placeholder 3"/>
          <p:cNvSpPr>
            <a:spLocks noGrp="1"/>
          </p:cNvSpPr>
          <p:nvPr>
            <p:ph type="sldNum" sz="quarter" idx="5"/>
          </p:nvPr>
        </p:nvSpPr>
        <p:spPr/>
        <p:txBody>
          <a:bodyPr/>
          <a:lstStyle/>
          <a:p>
            <a:fld id="{3CE0BBAD-71C6-453F-B99E-5518D328DB59}" type="slidenum">
              <a:rPr lang="en-US"/>
              <a:t>13</a:t>
            </a:fld>
            <a:endParaRPr lang="en-US"/>
          </a:p>
        </p:txBody>
      </p:sp>
    </p:spTree>
    <p:extLst>
      <p:ext uri="{BB962C8B-B14F-4D97-AF65-F5344CB8AC3E}">
        <p14:creationId xmlns:p14="http://schemas.microsoft.com/office/powerpoint/2010/main" val="403893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cool feature on OSF is the ability to upload preprints of manuscripts. These can be write ups at any stage of the writing process, though usually authors upload their peer-reviewed manuscripts. Almost always, authors will specify whether their work has been peer-reviewed yet on the title page.</a:t>
            </a:r>
          </a:p>
          <a:p>
            <a:r>
              <a:rPr lang="en-US">
                <a:cs typeface="Calibri"/>
              </a:rPr>
              <a:t>This is a great way to share your research without the paywall of journals. Make sure you upload a PDF, but not the journal proofs or the formatted manuscript (that belongs to the publisher).</a:t>
            </a:r>
            <a:endParaRPr lang="en-US" dirty="0">
              <a:cs typeface="Calibri"/>
            </a:endParaRPr>
          </a:p>
        </p:txBody>
      </p:sp>
      <p:sp>
        <p:nvSpPr>
          <p:cNvPr id="4" name="Slide Number Placeholder 3"/>
          <p:cNvSpPr>
            <a:spLocks noGrp="1"/>
          </p:cNvSpPr>
          <p:nvPr>
            <p:ph type="sldNum" sz="quarter" idx="5"/>
          </p:nvPr>
        </p:nvSpPr>
        <p:spPr/>
        <p:txBody>
          <a:bodyPr/>
          <a:lstStyle/>
          <a:p>
            <a:fld id="{3CE0BBAD-71C6-453F-B99E-5518D328DB59}" type="slidenum">
              <a:rPr lang="en-US"/>
              <a:t>14</a:t>
            </a:fld>
            <a:endParaRPr lang="en-US"/>
          </a:p>
        </p:txBody>
      </p:sp>
    </p:spTree>
    <p:extLst>
      <p:ext uri="{BB962C8B-B14F-4D97-AF65-F5344CB8AC3E}">
        <p14:creationId xmlns:p14="http://schemas.microsoft.com/office/powerpoint/2010/main" val="364936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8CD4BA2-6D20-49E4-895A-21D80DD55CB2}" type="datetime1">
              <a:rPr lang="en-US" smtClean="0"/>
              <a:t>9/29/2021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50335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50A2461-549D-458C-A905-39908A00469D}"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6858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EFDE2A-214C-4F0F-9D89-9475CEA5F788}"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532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DE2EFF-8FD5-4F6F-9A95-4CE70263259F}"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6447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B1208AD-1F16-4D43-B73C-FE3C1E02F8AD}" type="datetime1">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1946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AB2BBFB-E670-4A85-A9F7-D5151CFB36C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286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729C7A0-4BF4-4D02-8E99-F3143AA00E11}" type="datetime1">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2295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0954482-B200-4914-82ED-C2F9E64E831B}" type="datetime1">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0923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89A44-618F-477D-ADC2-0EC915FEBB59}" type="datetime1">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10156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2AB82D9-6A19-4D03-AECD-6F3112F287A8}"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9894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5083BA-6723-4850-BF01-82A00A96E98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9122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D4B9C01-6D4F-480C-B19C-6524073D93F4}" type="datetime1">
              <a:rPr lang="en-US" smtClean="0"/>
              <a:t>9/29/2021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551472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openscienceofreligion.com/"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22" name="Picture 3" descr="Glasses on top of a book">
            <a:extLst>
              <a:ext uri="{FF2B5EF4-FFF2-40B4-BE49-F238E27FC236}">
                <a16:creationId xmlns:a16="http://schemas.microsoft.com/office/drawing/2014/main" id="{C25476DD-6AD1-4340-92E9-66AC40D20D46}"/>
              </a:ext>
            </a:extLst>
          </p:cNvPr>
          <p:cNvPicPr>
            <a:picLocks noChangeAspect="1"/>
          </p:cNvPicPr>
          <p:nvPr/>
        </p:nvPicPr>
        <p:blipFill rotWithShape="1">
          <a:blip r:embed="rId3"/>
          <a:srcRect t="404" r="-1" b="-1"/>
          <a:stretch/>
        </p:blipFill>
        <p:spPr>
          <a:xfrm>
            <a:off x="899160" y="1"/>
            <a:ext cx="10393680" cy="6858000"/>
          </a:xfrm>
          <a:prstGeom prst="rect">
            <a:avLst/>
          </a:prstGeom>
        </p:spPr>
      </p:pic>
      <p:sp>
        <p:nvSpPr>
          <p:cNvPr id="29" name="Rectangle 28">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CF6F5537-417B-9D4B-AB21-D0A32E072973}"/>
              </a:ext>
            </a:extLst>
          </p:cNvPr>
          <p:cNvSpPr>
            <a:spLocks noGrp="1"/>
          </p:cNvSpPr>
          <p:nvPr>
            <p:ph type="ctrTitle"/>
          </p:nvPr>
        </p:nvSpPr>
        <p:spPr>
          <a:xfrm>
            <a:off x="1261872" y="723331"/>
            <a:ext cx="9418320" cy="3875965"/>
          </a:xfrm>
          <a:noFill/>
        </p:spPr>
        <p:txBody>
          <a:bodyPr anchor="ctr">
            <a:normAutofit/>
          </a:bodyPr>
          <a:lstStyle/>
          <a:p>
            <a:pPr algn="ctr"/>
            <a:r>
              <a:rPr lang="en-US" sz="4400" dirty="0">
                <a:solidFill>
                  <a:srgbClr val="FFFFFF"/>
                </a:solidFill>
              </a:rPr>
              <a:t>Open Science of Religion and Spirituality? </a:t>
            </a:r>
            <a:br>
              <a:rPr lang="en-US" sz="4400" dirty="0">
                <a:solidFill>
                  <a:srgbClr val="FFFFFF"/>
                </a:solidFill>
              </a:rPr>
            </a:br>
            <a:r>
              <a:rPr lang="en-US" sz="4400" dirty="0">
                <a:solidFill>
                  <a:srgbClr val="FFFFFF"/>
                </a:solidFill>
              </a:rPr>
              <a:t>Problems, Myths, and Possibilities</a:t>
            </a:r>
          </a:p>
        </p:txBody>
      </p:sp>
      <p:sp>
        <p:nvSpPr>
          <p:cNvPr id="3" name="Subtitle 2">
            <a:extLst>
              <a:ext uri="{FF2B5EF4-FFF2-40B4-BE49-F238E27FC236}">
                <a16:creationId xmlns:a16="http://schemas.microsoft.com/office/drawing/2014/main" id="{2581A11B-8FFE-F949-B38C-CB5A794D819E}"/>
              </a:ext>
            </a:extLst>
          </p:cNvPr>
          <p:cNvSpPr>
            <a:spLocks noGrp="1"/>
          </p:cNvSpPr>
          <p:nvPr>
            <p:ph type="subTitle" idx="1"/>
          </p:nvPr>
        </p:nvSpPr>
        <p:spPr>
          <a:xfrm>
            <a:off x="1261872" y="5595582"/>
            <a:ext cx="9418320" cy="896658"/>
          </a:xfrm>
        </p:spPr>
        <p:txBody>
          <a:bodyPr>
            <a:normAutofit fontScale="85000" lnSpcReduction="20000"/>
          </a:bodyPr>
          <a:lstStyle/>
          <a:p>
            <a:pPr algn="r">
              <a:spcBef>
                <a:spcPts val="600"/>
              </a:spcBef>
            </a:pPr>
            <a:r>
              <a:rPr lang="en-US" sz="2000" dirty="0">
                <a:solidFill>
                  <a:srgbClr val="FFFFFF"/>
                </a:solidFill>
              </a:rPr>
              <a:t>Edward (Ward) B. Davis (Wheaton College)</a:t>
            </a:r>
          </a:p>
          <a:p>
            <a:pPr algn="r">
              <a:spcBef>
                <a:spcPts val="600"/>
              </a:spcBef>
            </a:pPr>
            <a:r>
              <a:rPr lang="en-US" sz="2000" dirty="0">
                <a:solidFill>
                  <a:srgbClr val="FFFFFF"/>
                </a:solidFill>
              </a:rPr>
              <a:t>Sarah A. Schnitker (Baylor University)</a:t>
            </a:r>
          </a:p>
          <a:p>
            <a:pPr algn="r">
              <a:spcBef>
                <a:spcPts val="600"/>
              </a:spcBef>
            </a:pPr>
            <a:r>
              <a:rPr lang="en-US" sz="1600" dirty="0">
                <a:solidFill>
                  <a:srgbClr val="FFFFFF"/>
                </a:solidFill>
              </a:rPr>
              <a:t>We are grateful to Marah Al-Kire (Baylor University) for her assistance with preparation of this presentation.</a:t>
            </a:r>
          </a:p>
          <a:p>
            <a:pPr algn="r"/>
            <a:endParaRPr lang="en-US" sz="2000" dirty="0">
              <a:solidFill>
                <a:srgbClr val="FFFFFF"/>
              </a:solidFill>
            </a:endParaRPr>
          </a:p>
        </p:txBody>
      </p:sp>
      <p:cxnSp>
        <p:nvCxnSpPr>
          <p:cNvPr id="31" name="Straight Connector 30">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81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Text Placeholder 3">
            <a:extLst>
              <a:ext uri="{FF2B5EF4-FFF2-40B4-BE49-F238E27FC236}">
                <a16:creationId xmlns:a16="http://schemas.microsoft.com/office/drawing/2014/main" id="{2661685F-260C-42BC-B9FB-B880220A27C5}"/>
              </a:ext>
            </a:extLst>
          </p:cNvPr>
          <p:cNvGraphicFramePr/>
          <p:nvPr>
            <p:extLst>
              <p:ext uri="{D42A27DB-BD31-4B8C-83A1-F6EECF244321}">
                <p14:modId xmlns:p14="http://schemas.microsoft.com/office/powerpoint/2010/main" val="2848370959"/>
              </p:ext>
            </p:extLst>
          </p:nvPr>
        </p:nvGraphicFramePr>
        <p:xfrm>
          <a:off x="347663" y="3152426"/>
          <a:ext cx="10104933" cy="3707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 name="Picture 35" descr="Text, logo&#10;&#10;Description automatically generated">
            <a:extLst>
              <a:ext uri="{FF2B5EF4-FFF2-40B4-BE49-F238E27FC236}">
                <a16:creationId xmlns:a16="http://schemas.microsoft.com/office/drawing/2014/main" id="{F85ACB5D-B387-4AA7-A770-52C22C739043}"/>
              </a:ext>
            </a:extLst>
          </p:cNvPr>
          <p:cNvPicPr>
            <a:picLocks noChangeAspect="1"/>
          </p:cNvPicPr>
          <p:nvPr/>
        </p:nvPicPr>
        <p:blipFill>
          <a:blip r:embed="rId8"/>
          <a:stretch>
            <a:fillRect/>
          </a:stretch>
        </p:blipFill>
        <p:spPr>
          <a:xfrm>
            <a:off x="1364343" y="695518"/>
            <a:ext cx="8069942" cy="2462507"/>
          </a:xfrm>
          <a:prstGeom prst="rect">
            <a:avLst/>
          </a:prstGeom>
        </p:spPr>
      </p:pic>
      <p:sp>
        <p:nvSpPr>
          <p:cNvPr id="69" name="Slide Number Placeholder 20">
            <a:extLst>
              <a:ext uri="{FF2B5EF4-FFF2-40B4-BE49-F238E27FC236}">
                <a16:creationId xmlns:a16="http://schemas.microsoft.com/office/drawing/2014/main" id="{9A379AB5-7047-45CD-AFC4-04F4E9F17518}"/>
              </a:ext>
            </a:extLst>
          </p:cNvPr>
          <p:cNvSpPr>
            <a:spLocks noGrp="1"/>
          </p:cNvSpPr>
          <p:nvPr>
            <p:ph type="sldNum" sz="quarter" idx="12"/>
          </p:nvPr>
        </p:nvSpPr>
        <p:spPr/>
        <p:txBody>
          <a:bodyPr>
            <a:normAutofit lnSpcReduction="10000"/>
          </a:bodyPr>
          <a:lstStyle/>
          <a:p>
            <a:pPr>
              <a:spcAft>
                <a:spcPts val="600"/>
              </a:spcAft>
            </a:pPr>
            <a:fld id="{57871EFB-7B9E-4E86-A89E-697E8EBB06F2}" type="slidenum">
              <a:rPr lang="en-US" smtClean="0"/>
              <a:pPr>
                <a:spcAft>
                  <a:spcPts val="600"/>
                </a:spcAft>
              </a:pPr>
              <a:t>10</a:t>
            </a:fld>
            <a:endParaRPr lang="en-US"/>
          </a:p>
        </p:txBody>
      </p:sp>
    </p:spTree>
    <p:extLst>
      <p:ext uri="{BB962C8B-B14F-4D97-AF65-F5344CB8AC3E}">
        <p14:creationId xmlns:p14="http://schemas.microsoft.com/office/powerpoint/2010/main" val="373563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8CFA7-B42C-4DF7-9841-B4C98C153E7D}"/>
              </a:ext>
            </a:extLst>
          </p:cNvPr>
          <p:cNvSpPr>
            <a:spLocks noGrp="1"/>
          </p:cNvSpPr>
          <p:nvPr>
            <p:ph type="title"/>
          </p:nvPr>
        </p:nvSpPr>
        <p:spPr>
          <a:xfrm>
            <a:off x="4654295" y="640081"/>
            <a:ext cx="5655429" cy="1606948"/>
          </a:xfrm>
        </p:spPr>
        <p:txBody>
          <a:bodyPr>
            <a:normAutofit/>
          </a:bodyPr>
          <a:lstStyle/>
          <a:p>
            <a:r>
              <a:rPr lang="en-US"/>
              <a:t>Preregistration Templates</a:t>
            </a:r>
          </a:p>
        </p:txBody>
      </p:sp>
      <p:sp>
        <p:nvSpPr>
          <p:cNvPr id="28" name="Rectangle 27">
            <a:extLst>
              <a:ext uri="{FF2B5EF4-FFF2-40B4-BE49-F238E27FC236}">
                <a16:creationId xmlns:a16="http://schemas.microsoft.com/office/drawing/2014/main" id="{E2A53059-D7B9-4249-ACFA-426AA0C68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525" y="599768"/>
            <a:ext cx="3047841"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5" descr="Text, logo&#10;&#10;Description automatically generated">
            <a:extLst>
              <a:ext uri="{FF2B5EF4-FFF2-40B4-BE49-F238E27FC236}">
                <a16:creationId xmlns:a16="http://schemas.microsoft.com/office/drawing/2014/main" id="{F98E36F0-CB7F-4E91-A2E7-766C4415A394}"/>
              </a:ext>
            </a:extLst>
          </p:cNvPr>
          <p:cNvPicPr>
            <a:picLocks noChangeAspect="1"/>
          </p:cNvPicPr>
          <p:nvPr/>
        </p:nvPicPr>
        <p:blipFill>
          <a:blip r:embed="rId3"/>
          <a:stretch>
            <a:fillRect/>
          </a:stretch>
        </p:blipFill>
        <p:spPr>
          <a:xfrm>
            <a:off x="1168667" y="1484615"/>
            <a:ext cx="2611556" cy="796524"/>
          </a:xfrm>
          <a:prstGeom prst="rect">
            <a:avLst/>
          </a:prstGeom>
        </p:spPr>
      </p:pic>
      <p:sp>
        <p:nvSpPr>
          <p:cNvPr id="30" name="Rectangle 29">
            <a:extLst>
              <a:ext uri="{FF2B5EF4-FFF2-40B4-BE49-F238E27FC236}">
                <a16:creationId xmlns:a16="http://schemas.microsoft.com/office/drawing/2014/main" id="{F230AD75-6717-4566-9CA9-25308C059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525" y="3688130"/>
            <a:ext cx="3047841" cy="2566218"/>
          </a:xfrm>
          <a:prstGeom prst="rect">
            <a:avLst/>
          </a:prstGeom>
          <a:solidFill>
            <a:srgbClr val="FFFFFF"/>
          </a:solidFill>
          <a:ln w="1270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ogo&#10;&#10;Description automatically generated">
            <a:extLst>
              <a:ext uri="{FF2B5EF4-FFF2-40B4-BE49-F238E27FC236}">
                <a16:creationId xmlns:a16="http://schemas.microsoft.com/office/drawing/2014/main" id="{244EE7F4-5AA5-4AF3-BEC3-40A4776DB963}"/>
              </a:ext>
            </a:extLst>
          </p:cNvPr>
          <p:cNvPicPr>
            <a:picLocks noChangeAspect="1"/>
          </p:cNvPicPr>
          <p:nvPr/>
        </p:nvPicPr>
        <p:blipFill>
          <a:blip r:embed="rId4"/>
          <a:stretch>
            <a:fillRect/>
          </a:stretch>
        </p:blipFill>
        <p:spPr>
          <a:xfrm>
            <a:off x="1168668" y="4628472"/>
            <a:ext cx="2611556" cy="685533"/>
          </a:xfrm>
          <a:prstGeom prst="rect">
            <a:avLst/>
          </a:prstGeom>
        </p:spPr>
      </p:pic>
      <p:sp>
        <p:nvSpPr>
          <p:cNvPr id="14" name="Content Placeholder 7">
            <a:extLst>
              <a:ext uri="{FF2B5EF4-FFF2-40B4-BE49-F238E27FC236}">
                <a16:creationId xmlns:a16="http://schemas.microsoft.com/office/drawing/2014/main" id="{7C5FBF19-8510-441A-B2DF-7261F5F41FEE}"/>
              </a:ext>
            </a:extLst>
          </p:cNvPr>
          <p:cNvSpPr>
            <a:spLocks noGrp="1"/>
          </p:cNvSpPr>
          <p:nvPr>
            <p:ph idx="1"/>
          </p:nvPr>
        </p:nvSpPr>
        <p:spPr>
          <a:xfrm>
            <a:off x="4654295" y="2560106"/>
            <a:ext cx="5655429" cy="3724805"/>
          </a:xfrm>
        </p:spPr>
        <p:txBody>
          <a:bodyPr vert="horz" lIns="91440" tIns="45720" rIns="91440" bIns="45720" rtlCol="0" anchor="t">
            <a:normAutofit/>
          </a:bodyPr>
          <a:lstStyle/>
          <a:p>
            <a:pPr marL="0" indent="0">
              <a:buNone/>
            </a:pPr>
            <a:endParaRPr lang="en-US"/>
          </a:p>
          <a:p>
            <a:r>
              <a:rPr lang="en-US"/>
              <a:t>OSF has various templates, examples, and guides on their website</a:t>
            </a:r>
            <a:br>
              <a:rPr lang="en-US" dirty="0"/>
            </a:br>
            <a:endParaRPr lang="en-US" dirty="0"/>
          </a:p>
          <a:p>
            <a:pPr lvl="1"/>
            <a:r>
              <a:rPr lang="en-US" spc="10"/>
              <a:t>Primary data</a:t>
            </a:r>
          </a:p>
          <a:p>
            <a:pPr lvl="1"/>
            <a:r>
              <a:rPr lang="en-US" spc="10"/>
              <a:t>Secondary data</a:t>
            </a:r>
          </a:p>
          <a:p>
            <a:pPr lvl="1"/>
            <a:r>
              <a:rPr lang="en-US" spc="10"/>
              <a:t>Qualitative</a:t>
            </a:r>
          </a:p>
        </p:txBody>
      </p:sp>
      <p:sp>
        <p:nvSpPr>
          <p:cNvPr id="20" name="Slide Number Placeholder 20">
            <a:extLst>
              <a:ext uri="{FF2B5EF4-FFF2-40B4-BE49-F238E27FC236}">
                <a16:creationId xmlns:a16="http://schemas.microsoft.com/office/drawing/2014/main" id="{34C61277-C3F0-4E42-B8C9-1F56C34CC3A9}"/>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57871EFB-7B9E-4E86-A89E-697E8EBB06F2}" type="slidenum">
              <a:rPr lang="en-US" smtClean="0"/>
              <a:pPr>
                <a:lnSpc>
                  <a:spcPct val="90000"/>
                </a:lnSpc>
                <a:spcAft>
                  <a:spcPts val="600"/>
                </a:spcAft>
              </a:pPr>
              <a:t>11</a:t>
            </a:fld>
            <a:endParaRPr lang="en-US"/>
          </a:p>
        </p:txBody>
      </p:sp>
    </p:spTree>
    <p:extLst>
      <p:ext uri="{BB962C8B-B14F-4D97-AF65-F5344CB8AC3E}">
        <p14:creationId xmlns:p14="http://schemas.microsoft.com/office/powerpoint/2010/main" val="71442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45C-F297-4CCD-9E67-489828FB72DC}"/>
              </a:ext>
            </a:extLst>
          </p:cNvPr>
          <p:cNvSpPr>
            <a:spLocks noGrp="1"/>
          </p:cNvSpPr>
          <p:nvPr>
            <p:ph type="title"/>
          </p:nvPr>
        </p:nvSpPr>
        <p:spPr>
          <a:xfrm>
            <a:off x="6094057" y="958940"/>
            <a:ext cx="4732694" cy="4935015"/>
          </a:xfrm>
        </p:spPr>
        <p:txBody>
          <a:bodyPr>
            <a:normAutofit/>
          </a:bodyPr>
          <a:lstStyle/>
          <a:p>
            <a:pPr algn="ctr"/>
            <a:r>
              <a:rPr lang="en-US" dirty="0"/>
              <a:t>How do you know if open science practices </a:t>
            </a:r>
            <a:r>
              <a:rPr lang="en-US"/>
              <a:t>are implemented?</a:t>
            </a:r>
            <a:br>
              <a:rPr lang="en-US" dirty="0"/>
            </a:br>
            <a:br>
              <a:rPr lang="en-US" dirty="0"/>
            </a:br>
            <a:r>
              <a:rPr lang="en-US"/>
              <a:t>Badges</a:t>
            </a:r>
            <a:endParaRPr lang="en-US" dirty="0"/>
          </a:p>
        </p:txBody>
      </p:sp>
      <p:pic>
        <p:nvPicPr>
          <p:cNvPr id="4" name="Picture 4">
            <a:extLst>
              <a:ext uri="{FF2B5EF4-FFF2-40B4-BE49-F238E27FC236}">
                <a16:creationId xmlns:a16="http://schemas.microsoft.com/office/drawing/2014/main" id="{9672A634-D1AA-41B8-BD93-D2681B419C2F}"/>
              </a:ext>
            </a:extLst>
          </p:cNvPr>
          <p:cNvPicPr>
            <a:picLocks noGrp="1" noChangeAspect="1"/>
          </p:cNvPicPr>
          <p:nvPr>
            <p:ph idx="1"/>
          </p:nvPr>
        </p:nvPicPr>
        <p:blipFill>
          <a:blip r:embed="rId3"/>
          <a:stretch>
            <a:fillRect/>
          </a:stretch>
        </p:blipFill>
        <p:spPr>
          <a:xfrm>
            <a:off x="952500" y="1132437"/>
            <a:ext cx="5143499" cy="4669755"/>
          </a:xfrm>
          <a:noFill/>
        </p:spPr>
      </p:pic>
      <p:sp>
        <p:nvSpPr>
          <p:cNvPr id="15" name="Slide Number Placeholder 20">
            <a:extLst>
              <a:ext uri="{FF2B5EF4-FFF2-40B4-BE49-F238E27FC236}">
                <a16:creationId xmlns:a16="http://schemas.microsoft.com/office/drawing/2014/main" id="{672C8767-7C4E-4771-B5E0-0C885F5CE28D}"/>
              </a:ext>
            </a:extLst>
          </p:cNvPr>
          <p:cNvSpPr>
            <a:spLocks noGrp="1"/>
          </p:cNvSpPr>
          <p:nvPr>
            <p:ph type="sldNum" sz="quarter" idx="12"/>
          </p:nvPr>
        </p:nvSpPr>
        <p:spPr/>
        <p:txBody>
          <a:bodyPr>
            <a:normAutofit lnSpcReduction="10000"/>
          </a:bodyPr>
          <a:lstStyle/>
          <a:p>
            <a:pPr>
              <a:spcAft>
                <a:spcPts val="600"/>
              </a:spcAft>
            </a:pPr>
            <a:fld id="{57871EFB-7B9E-4E86-A89E-697E8EBB06F2}" type="slidenum">
              <a:rPr lang="en-US" smtClean="0"/>
              <a:pPr>
                <a:spcAft>
                  <a:spcPts val="600"/>
                </a:spcAft>
              </a:pPr>
              <a:t>12</a:t>
            </a:fld>
            <a:endParaRPr lang="en-US"/>
          </a:p>
        </p:txBody>
      </p:sp>
    </p:spTree>
    <p:extLst>
      <p:ext uri="{BB962C8B-B14F-4D97-AF65-F5344CB8AC3E}">
        <p14:creationId xmlns:p14="http://schemas.microsoft.com/office/powerpoint/2010/main" val="64615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7" name="Rectangle 36">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520A48-7C15-4528-A839-47E36870B2AD}"/>
              </a:ext>
            </a:extLst>
          </p:cNvPr>
          <p:cNvSpPr>
            <a:spLocks noGrp="1"/>
          </p:cNvSpPr>
          <p:nvPr>
            <p:ph type="title"/>
          </p:nvPr>
        </p:nvSpPr>
        <p:spPr>
          <a:xfrm>
            <a:off x="944183" y="5181600"/>
            <a:ext cx="10156435" cy="1076324"/>
          </a:xfrm>
        </p:spPr>
        <p:txBody>
          <a:bodyPr vert="horz" lIns="91440" tIns="45720" rIns="91440" bIns="45720" rtlCol="0" anchor="b">
            <a:normAutofit/>
          </a:bodyPr>
          <a:lstStyle/>
          <a:p>
            <a:r>
              <a:rPr lang="en-US" sz="5400">
                <a:solidFill>
                  <a:srgbClr val="FFFFFF"/>
                </a:solidFill>
              </a:rPr>
              <a:t>Example of Badges</a:t>
            </a:r>
          </a:p>
        </p:txBody>
      </p:sp>
      <p:sp>
        <p:nvSpPr>
          <p:cNvPr id="41" name="Rectangle 40">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 text, application&#10;&#10;Description automatically generated">
            <a:extLst>
              <a:ext uri="{FF2B5EF4-FFF2-40B4-BE49-F238E27FC236}">
                <a16:creationId xmlns:a16="http://schemas.microsoft.com/office/drawing/2014/main" id="{28B0F0FC-A2E8-42A1-A344-5761CA95CF0D}"/>
              </a:ext>
            </a:extLst>
          </p:cNvPr>
          <p:cNvPicPr>
            <a:picLocks noChangeAspect="1"/>
          </p:cNvPicPr>
          <p:nvPr/>
        </p:nvPicPr>
        <p:blipFill>
          <a:blip r:embed="rId3"/>
          <a:stretch>
            <a:fillRect/>
          </a:stretch>
        </p:blipFill>
        <p:spPr>
          <a:xfrm>
            <a:off x="1097280" y="825651"/>
            <a:ext cx="9594723" cy="3454099"/>
          </a:xfrm>
          <a:prstGeom prst="rect">
            <a:avLst/>
          </a:prstGeom>
        </p:spPr>
      </p:pic>
      <p:sp>
        <p:nvSpPr>
          <p:cNvPr id="43" name="Rectangle 42">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0">
            <a:extLst>
              <a:ext uri="{FF2B5EF4-FFF2-40B4-BE49-F238E27FC236}">
                <a16:creationId xmlns:a16="http://schemas.microsoft.com/office/drawing/2014/main" id="{9D1B50D7-23F2-4D5F-ABFF-08C436E7094E}"/>
              </a:ext>
            </a:extLst>
          </p:cNvPr>
          <p:cNvSpPr>
            <a:spLocks noGrp="1"/>
          </p:cNvSpPr>
          <p:nvPr>
            <p:ph type="sldNum" sz="quarter" idx="12"/>
          </p:nvPr>
        </p:nvSpPr>
        <p:spPr>
          <a:xfrm>
            <a:off x="11191240" y="6172200"/>
            <a:ext cx="914400" cy="593725"/>
          </a:xfrm>
        </p:spPr>
        <p:txBody>
          <a:bodyPr>
            <a:normAutofit lnSpcReduction="10000"/>
          </a:bodyPr>
          <a:lstStyle/>
          <a:p>
            <a:pPr>
              <a:spcAft>
                <a:spcPts val="600"/>
              </a:spcAft>
            </a:pPr>
            <a:fld id="{57871EFB-7B9E-4E86-A89E-697E8EBB06F2}" type="slidenum">
              <a:rPr lang="en-US" smtClean="0"/>
              <a:pPr>
                <a:spcAft>
                  <a:spcPts val="600"/>
                </a:spcAft>
              </a:pPr>
              <a:t>13</a:t>
            </a:fld>
            <a:endParaRPr lang="en-US"/>
          </a:p>
        </p:txBody>
      </p:sp>
    </p:spTree>
    <p:extLst>
      <p:ext uri="{BB962C8B-B14F-4D97-AF65-F5344CB8AC3E}">
        <p14:creationId xmlns:p14="http://schemas.microsoft.com/office/powerpoint/2010/main" val="9553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0">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2">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616519-0493-4582-BE8D-6FDE9C7A074D}"/>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5400">
                <a:solidFill>
                  <a:srgbClr val="FFFFFF"/>
                </a:solidFill>
              </a:rPr>
              <a:t>PsyArXiv Preprints</a:t>
            </a:r>
          </a:p>
        </p:txBody>
      </p:sp>
      <p:sp>
        <p:nvSpPr>
          <p:cNvPr id="16" name="Rectangle 14">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phical user interface, text&#10;&#10;Description automatically generated">
            <a:extLst>
              <a:ext uri="{FF2B5EF4-FFF2-40B4-BE49-F238E27FC236}">
                <a16:creationId xmlns:a16="http://schemas.microsoft.com/office/drawing/2014/main" id="{A4232959-81E8-442D-87AF-769A87B9CBCB}"/>
              </a:ext>
            </a:extLst>
          </p:cNvPr>
          <p:cNvPicPr>
            <a:picLocks noGrp="1" noChangeAspect="1"/>
          </p:cNvPicPr>
          <p:nvPr>
            <p:ph idx="1"/>
          </p:nvPr>
        </p:nvPicPr>
        <p:blipFill>
          <a:blip r:embed="rId3"/>
          <a:stretch>
            <a:fillRect/>
          </a:stretch>
        </p:blipFill>
        <p:spPr>
          <a:xfrm>
            <a:off x="2771996" y="640081"/>
            <a:ext cx="6245290" cy="3825240"/>
          </a:xfrm>
          <a:prstGeom prst="rect">
            <a:avLst/>
          </a:prstGeom>
        </p:spPr>
      </p:pic>
      <p:sp>
        <p:nvSpPr>
          <p:cNvPr id="18" name="Rectangle 16">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0">
            <a:extLst>
              <a:ext uri="{FF2B5EF4-FFF2-40B4-BE49-F238E27FC236}">
                <a16:creationId xmlns:a16="http://schemas.microsoft.com/office/drawing/2014/main" id="{D676C8BA-6C39-4E51-BE66-F41BC208E5CB}"/>
              </a:ext>
            </a:extLst>
          </p:cNvPr>
          <p:cNvSpPr>
            <a:spLocks noGrp="1"/>
          </p:cNvSpPr>
          <p:nvPr>
            <p:ph type="sldNum" sz="quarter" idx="12"/>
          </p:nvPr>
        </p:nvSpPr>
        <p:spPr>
          <a:xfrm>
            <a:off x="11191240" y="6172200"/>
            <a:ext cx="914400" cy="593725"/>
          </a:xfrm>
        </p:spPr>
        <p:txBody>
          <a:bodyPr>
            <a:normAutofit lnSpcReduction="10000"/>
          </a:bodyPr>
          <a:lstStyle/>
          <a:p>
            <a:pPr>
              <a:spcAft>
                <a:spcPts val="600"/>
              </a:spcAft>
            </a:pPr>
            <a:fld id="{57871EFB-7B9E-4E86-A89E-697E8EBB06F2}" type="slidenum">
              <a:rPr lang="en-US" smtClean="0"/>
              <a:pPr>
                <a:spcAft>
                  <a:spcPts val="600"/>
                </a:spcAft>
              </a:pPr>
              <a:t>14</a:t>
            </a:fld>
            <a:endParaRPr lang="en-US"/>
          </a:p>
        </p:txBody>
      </p:sp>
    </p:spTree>
    <p:extLst>
      <p:ext uri="{BB962C8B-B14F-4D97-AF65-F5344CB8AC3E}">
        <p14:creationId xmlns:p14="http://schemas.microsoft.com/office/powerpoint/2010/main" val="3019434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47ED-903C-4349-AE8D-95130B642CF5}"/>
              </a:ext>
            </a:extLst>
          </p:cNvPr>
          <p:cNvSpPr>
            <a:spLocks noGrp="1"/>
          </p:cNvSpPr>
          <p:nvPr>
            <p:ph type="title"/>
          </p:nvPr>
        </p:nvSpPr>
        <p:spPr>
          <a:xfrm>
            <a:off x="1261872" y="365760"/>
            <a:ext cx="9692640" cy="1325562"/>
          </a:xfrm>
        </p:spPr>
        <p:txBody>
          <a:bodyPr>
            <a:normAutofit/>
          </a:bodyPr>
          <a:lstStyle/>
          <a:p>
            <a:r>
              <a:rPr lang="en-US" b="1"/>
              <a:t>Registered Reports</a:t>
            </a:r>
          </a:p>
        </p:txBody>
      </p:sp>
      <p:sp>
        <p:nvSpPr>
          <p:cNvPr id="8" name="Content Placeholder 7">
            <a:extLst>
              <a:ext uri="{FF2B5EF4-FFF2-40B4-BE49-F238E27FC236}">
                <a16:creationId xmlns:a16="http://schemas.microsoft.com/office/drawing/2014/main" id="{07FFDCFB-979A-4A68-BA91-8D44714ABF36}"/>
              </a:ext>
            </a:extLst>
          </p:cNvPr>
          <p:cNvSpPr>
            <a:spLocks noGrp="1"/>
          </p:cNvSpPr>
          <p:nvPr>
            <p:ph idx="1"/>
          </p:nvPr>
        </p:nvSpPr>
        <p:spPr>
          <a:xfrm>
            <a:off x="1218329" y="2187575"/>
            <a:ext cx="4401509" cy="4246562"/>
          </a:xfrm>
        </p:spPr>
        <p:txBody>
          <a:bodyPr vert="horz" lIns="91440" tIns="45720" rIns="91440" bIns="45720" rtlCol="0" anchor="t">
            <a:normAutofit/>
          </a:bodyPr>
          <a:lstStyle/>
          <a:p>
            <a:r>
              <a:rPr lang="en-US" sz="2000" dirty="0"/>
              <a:t>Offered at some journals</a:t>
            </a:r>
          </a:p>
          <a:p>
            <a:r>
              <a:rPr lang="en-US" sz="2000" dirty="0"/>
              <a:t>Emphasizes research question and methodology</a:t>
            </a:r>
          </a:p>
          <a:p>
            <a:r>
              <a:rPr lang="en-US" sz="2000" dirty="0"/>
              <a:t>Peer review before you collect data</a:t>
            </a:r>
          </a:p>
          <a:p>
            <a:r>
              <a:rPr lang="en-US" sz="2000" dirty="0"/>
              <a:t>Provisional acceptance of manuscript (results-blind)</a:t>
            </a:r>
          </a:p>
        </p:txBody>
      </p:sp>
      <p:pic>
        <p:nvPicPr>
          <p:cNvPr id="4" name="Picture 4">
            <a:extLst>
              <a:ext uri="{FF2B5EF4-FFF2-40B4-BE49-F238E27FC236}">
                <a16:creationId xmlns:a16="http://schemas.microsoft.com/office/drawing/2014/main" id="{C73FC2CE-0C2C-4977-B32A-893A0571E4B6}"/>
              </a:ext>
            </a:extLst>
          </p:cNvPr>
          <p:cNvPicPr>
            <a:picLocks noChangeAspect="1"/>
          </p:cNvPicPr>
          <p:nvPr/>
        </p:nvPicPr>
        <p:blipFill>
          <a:blip r:embed="rId3"/>
          <a:stretch>
            <a:fillRect/>
          </a:stretch>
        </p:blipFill>
        <p:spPr>
          <a:xfrm>
            <a:off x="6095999" y="3194664"/>
            <a:ext cx="4807287" cy="1117694"/>
          </a:xfrm>
          <a:prstGeom prst="rect">
            <a:avLst/>
          </a:prstGeom>
        </p:spPr>
      </p:pic>
      <p:sp>
        <p:nvSpPr>
          <p:cNvPr id="5" name="Slide Number Placeholder 20">
            <a:extLst>
              <a:ext uri="{FF2B5EF4-FFF2-40B4-BE49-F238E27FC236}">
                <a16:creationId xmlns:a16="http://schemas.microsoft.com/office/drawing/2014/main" id="{012F63BE-2819-45E8-9A29-C903E0790B75}"/>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57871EFB-7B9E-4E86-A89E-697E8EBB06F2}" type="slidenum">
              <a:rPr lang="en-US">
                <a:solidFill>
                  <a:srgbClr val="46464A">
                    <a:lumMod val="60000"/>
                    <a:lumOff val="40000"/>
                  </a:srgbClr>
                </a:solidFill>
              </a:rPr>
              <a:pPr>
                <a:lnSpc>
                  <a:spcPct val="90000"/>
                </a:lnSpc>
                <a:spcAft>
                  <a:spcPts val="600"/>
                </a:spcAft>
              </a:pPr>
              <a:t>15</a:t>
            </a:fld>
            <a:endParaRPr lang="en-US">
              <a:solidFill>
                <a:srgbClr val="46464A">
                  <a:lumMod val="60000"/>
                  <a:lumOff val="40000"/>
                </a:srgbClr>
              </a:solidFill>
            </a:endParaRPr>
          </a:p>
        </p:txBody>
      </p:sp>
    </p:spTree>
    <p:extLst>
      <p:ext uri="{BB962C8B-B14F-4D97-AF65-F5344CB8AC3E}">
        <p14:creationId xmlns:p14="http://schemas.microsoft.com/office/powerpoint/2010/main" val="207516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0">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2">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0914DE7-A531-4BF8-9678-F81679BC9207}"/>
              </a:ext>
            </a:extLst>
          </p:cNvPr>
          <p:cNvSpPr>
            <a:spLocks noGrp="1"/>
          </p:cNvSpPr>
          <p:nvPr>
            <p:ph type="title"/>
          </p:nvPr>
        </p:nvSpPr>
        <p:spPr>
          <a:xfrm>
            <a:off x="8318090" y="758952"/>
            <a:ext cx="2940079" cy="4041648"/>
          </a:xfrm>
        </p:spPr>
        <p:txBody>
          <a:bodyPr vert="horz" lIns="91440" tIns="45720" rIns="91440" bIns="45720" rtlCol="0" anchor="b">
            <a:normAutofit/>
          </a:bodyPr>
          <a:lstStyle/>
          <a:p>
            <a:pPr>
              <a:lnSpc>
                <a:spcPct val="85000"/>
              </a:lnSpc>
            </a:pPr>
            <a:r>
              <a:rPr lang="en-US">
                <a:solidFill>
                  <a:srgbClr val="FFFFFF"/>
                </a:solidFill>
              </a:rPr>
              <a:t>Registered Report Example</a:t>
            </a:r>
          </a:p>
        </p:txBody>
      </p:sp>
      <p:sp useBgFill="1">
        <p:nvSpPr>
          <p:cNvPr id="16" name="Rectangle 14">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05063C27-5C50-49E2-9EFC-48419E9F3261}"/>
              </a:ext>
            </a:extLst>
          </p:cNvPr>
          <p:cNvPicPr>
            <a:picLocks noGrp="1" noChangeAspect="1"/>
          </p:cNvPicPr>
          <p:nvPr>
            <p:ph idx="1"/>
          </p:nvPr>
        </p:nvPicPr>
        <p:blipFill>
          <a:blip r:embed="rId3"/>
          <a:stretch>
            <a:fillRect/>
          </a:stretch>
        </p:blipFill>
        <p:spPr>
          <a:xfrm>
            <a:off x="924375" y="489541"/>
            <a:ext cx="6616823" cy="5872429"/>
          </a:xfrm>
          <a:prstGeom prst="rect">
            <a:avLst/>
          </a:prstGeom>
        </p:spPr>
      </p:pic>
      <p:sp>
        <p:nvSpPr>
          <p:cNvPr id="18" name="Rectangle 16">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0">
            <a:extLst>
              <a:ext uri="{FF2B5EF4-FFF2-40B4-BE49-F238E27FC236}">
                <a16:creationId xmlns:a16="http://schemas.microsoft.com/office/drawing/2014/main" id="{002BFAF2-F6E3-4773-959E-7FF3B7B87503}"/>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57871EFB-7B9E-4E86-A89E-697E8EBB06F2}" type="slidenum">
              <a:rPr lang="en-US">
                <a:solidFill>
                  <a:srgbClr val="46464A">
                    <a:lumMod val="60000"/>
                    <a:lumOff val="40000"/>
                  </a:srgbClr>
                </a:solidFill>
              </a:rPr>
              <a:pPr>
                <a:lnSpc>
                  <a:spcPct val="90000"/>
                </a:lnSpc>
                <a:spcAft>
                  <a:spcPts val="600"/>
                </a:spcAft>
              </a:pPr>
              <a:t>16</a:t>
            </a:fld>
            <a:endParaRPr lang="en-US">
              <a:solidFill>
                <a:srgbClr val="46464A">
                  <a:lumMod val="60000"/>
                  <a:lumOff val="40000"/>
                </a:srgbClr>
              </a:solidFill>
            </a:endParaRPr>
          </a:p>
        </p:txBody>
      </p:sp>
    </p:spTree>
    <p:extLst>
      <p:ext uri="{BB962C8B-B14F-4D97-AF65-F5344CB8AC3E}">
        <p14:creationId xmlns:p14="http://schemas.microsoft.com/office/powerpoint/2010/main" val="354656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0F31-CBDE-44E4-AC28-CC844295226E}"/>
              </a:ext>
            </a:extLst>
          </p:cNvPr>
          <p:cNvSpPr>
            <a:spLocks noGrp="1"/>
          </p:cNvSpPr>
          <p:nvPr>
            <p:ph type="title"/>
          </p:nvPr>
        </p:nvSpPr>
        <p:spPr>
          <a:xfrm>
            <a:off x="1261871" y="365760"/>
            <a:ext cx="9858383" cy="1325562"/>
          </a:xfrm>
        </p:spPr>
        <p:txBody>
          <a:bodyPr>
            <a:normAutofit/>
          </a:bodyPr>
          <a:lstStyle/>
          <a:p>
            <a:r>
              <a:rPr lang="en-US"/>
              <a:t>Open Science in Your Research</a:t>
            </a:r>
          </a:p>
        </p:txBody>
      </p:sp>
      <p:graphicFrame>
        <p:nvGraphicFramePr>
          <p:cNvPr id="5" name="Content Placeholder 2">
            <a:extLst>
              <a:ext uri="{FF2B5EF4-FFF2-40B4-BE49-F238E27FC236}">
                <a16:creationId xmlns:a16="http://schemas.microsoft.com/office/drawing/2014/main" id="{7DA2F0C1-17A3-46B4-93DC-2B6B848F1026}"/>
              </a:ext>
            </a:extLst>
          </p:cNvPr>
          <p:cNvGraphicFramePr>
            <a:graphicFrameLocks noGrp="1"/>
          </p:cNvGraphicFramePr>
          <p:nvPr>
            <p:ph idx="1"/>
            <p:extLst>
              <p:ext uri="{D42A27DB-BD31-4B8C-83A1-F6EECF244321}">
                <p14:modId xmlns:p14="http://schemas.microsoft.com/office/powerpoint/2010/main" val="3270752443"/>
              </p:ext>
            </p:extLst>
          </p:nvPr>
        </p:nvGraphicFramePr>
        <p:xfrm>
          <a:off x="1262063" y="2013054"/>
          <a:ext cx="8777329" cy="42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lide Number Placeholder 20">
            <a:extLst>
              <a:ext uri="{FF2B5EF4-FFF2-40B4-BE49-F238E27FC236}">
                <a16:creationId xmlns:a16="http://schemas.microsoft.com/office/drawing/2014/main" id="{387B1424-2791-4507-8AAB-65D1DFDC8441}"/>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57871EFB-7B9E-4E86-A89E-697E8EBB06F2}" type="slidenum">
              <a:rPr lang="en-US">
                <a:solidFill>
                  <a:srgbClr val="46464A">
                    <a:lumMod val="60000"/>
                    <a:lumOff val="40000"/>
                  </a:srgbClr>
                </a:solidFill>
              </a:rPr>
              <a:pPr>
                <a:lnSpc>
                  <a:spcPct val="90000"/>
                </a:lnSpc>
                <a:spcAft>
                  <a:spcPts val="600"/>
                </a:spcAft>
              </a:pPr>
              <a:t>17</a:t>
            </a:fld>
            <a:endParaRPr lang="en-US">
              <a:solidFill>
                <a:srgbClr val="46464A">
                  <a:lumMod val="60000"/>
                  <a:lumOff val="40000"/>
                </a:srgbClr>
              </a:solidFill>
            </a:endParaRPr>
          </a:p>
        </p:txBody>
      </p:sp>
    </p:spTree>
    <p:extLst>
      <p:ext uri="{BB962C8B-B14F-4D97-AF65-F5344CB8AC3E}">
        <p14:creationId xmlns:p14="http://schemas.microsoft.com/office/powerpoint/2010/main" val="241062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A25688A3-0E3A-41D3-9D40-D2E0884D1515}"/>
              </a:ext>
            </a:extLst>
          </p:cNvPr>
          <p:cNvPicPr>
            <a:picLocks noChangeAspect="1"/>
          </p:cNvPicPr>
          <p:nvPr/>
        </p:nvPicPr>
        <p:blipFill rotWithShape="1">
          <a:blip r:embed="rId2"/>
          <a:srcRect t="31859" b="30836"/>
          <a:stretch/>
        </p:blipFill>
        <p:spPr>
          <a:xfrm>
            <a:off x="20" y="1"/>
            <a:ext cx="11292820" cy="4212708"/>
          </a:xfrm>
          <a:prstGeom prst="rect">
            <a:avLst/>
          </a:prstGeom>
        </p:spPr>
      </p:pic>
      <p:cxnSp>
        <p:nvCxnSpPr>
          <p:cNvPr id="24" name="Straight Connector 23">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D925DA-AE96-4A59-A7D7-DA30AB777F45}"/>
              </a:ext>
            </a:extLst>
          </p:cNvPr>
          <p:cNvSpPr>
            <a:spLocks noGrp="1"/>
          </p:cNvSpPr>
          <p:nvPr>
            <p:ph idx="1"/>
          </p:nvPr>
        </p:nvSpPr>
        <p:spPr>
          <a:xfrm>
            <a:off x="5288640" y="4564673"/>
            <a:ext cx="5785759" cy="1615463"/>
          </a:xfrm>
        </p:spPr>
        <p:txBody>
          <a:bodyPr vert="horz" lIns="91440" tIns="45720" rIns="91440" bIns="45720" rtlCol="0" anchor="ctr">
            <a:normAutofit/>
          </a:bodyPr>
          <a:lstStyle/>
          <a:p>
            <a:pPr marL="0" indent="0">
              <a:buNone/>
            </a:pPr>
            <a:r>
              <a:rPr lang="en-US" sz="2400" dirty="0">
                <a:hlinkClick r:id="rId3"/>
              </a:rPr>
              <a:t>https://www.openscienceofreligion.com/</a:t>
            </a:r>
            <a:r>
              <a:rPr lang="en-US" sz="2400" dirty="0"/>
              <a:t> </a:t>
            </a:r>
          </a:p>
        </p:txBody>
      </p:sp>
      <p:sp>
        <p:nvSpPr>
          <p:cNvPr id="4" name="Slide Number Placeholder 3">
            <a:extLst>
              <a:ext uri="{FF2B5EF4-FFF2-40B4-BE49-F238E27FC236}">
                <a16:creationId xmlns:a16="http://schemas.microsoft.com/office/drawing/2014/main" id="{3FCB23F2-5235-485F-AC39-BB1875B1DE7C}"/>
              </a:ext>
            </a:extLst>
          </p:cNvPr>
          <p:cNvSpPr>
            <a:spLocks noGrp="1"/>
          </p:cNvSpPr>
          <p:nvPr>
            <p:ph type="sldNum" sz="quarter" idx="12"/>
          </p:nvPr>
        </p:nvSpPr>
        <p:spPr>
          <a:xfrm>
            <a:off x="11292840" y="6172200"/>
            <a:ext cx="914400" cy="593725"/>
          </a:xfrm>
        </p:spPr>
        <p:txBody>
          <a:bodyPr vert="horz" lIns="45720" tIns="45720" rIns="45720" bIns="45720" rtlCol="0">
            <a:normAutofit/>
          </a:bodyPr>
          <a:lstStyle/>
          <a:p>
            <a:pPr defTabSz="914400">
              <a:lnSpc>
                <a:spcPct val="90000"/>
              </a:lnSpc>
              <a:spcAft>
                <a:spcPts val="600"/>
              </a:spcAft>
            </a:pPr>
            <a:fld id="{4FAB73BC-B049-4115-A692-8D63A059BFB8}" type="slidenum">
              <a:rPr lang="en-US" smtClean="0"/>
              <a:pPr defTabSz="914400">
                <a:lnSpc>
                  <a:spcPct val="90000"/>
                </a:lnSpc>
                <a:spcAft>
                  <a:spcPts val="600"/>
                </a:spcAft>
              </a:pPr>
              <a:t>18</a:t>
            </a:fld>
            <a:endParaRPr lang="en-US"/>
          </a:p>
        </p:txBody>
      </p:sp>
      <p:pic>
        <p:nvPicPr>
          <p:cNvPr id="7" name="Picture 2" descr="Image result for templeton foundation">
            <a:extLst>
              <a:ext uri="{FF2B5EF4-FFF2-40B4-BE49-F238E27FC236}">
                <a16:creationId xmlns:a16="http://schemas.microsoft.com/office/drawing/2014/main" id="{88B7D343-B5AF-4309-9717-240905E59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67" y="4813604"/>
            <a:ext cx="3594202" cy="11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30771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980910-96FA-4DA6-93F5-97873AF1B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9F1CB7E2-0098-4A7C-B377-037DCA4C8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BD08A65-A1D1-48E5-8BDC-F69C2EB10754}"/>
              </a:ext>
            </a:extLst>
          </p:cNvPr>
          <p:cNvSpPr>
            <a:spLocks noGrp="1"/>
          </p:cNvSpPr>
          <p:nvPr>
            <p:ph type="ctrTitle"/>
          </p:nvPr>
        </p:nvSpPr>
        <p:spPr>
          <a:xfrm>
            <a:off x="944183" y="5181600"/>
            <a:ext cx="10156435" cy="1076324"/>
          </a:xfrm>
        </p:spPr>
        <p:txBody>
          <a:bodyPr>
            <a:normAutofit/>
          </a:bodyPr>
          <a:lstStyle/>
          <a:p>
            <a:r>
              <a:rPr lang="en-US" sz="5400"/>
              <a:t>Questions?</a:t>
            </a:r>
          </a:p>
        </p:txBody>
      </p:sp>
      <p:pic>
        <p:nvPicPr>
          <p:cNvPr id="5" name="Picture 4" descr="Many question marks on black background">
            <a:extLst>
              <a:ext uri="{FF2B5EF4-FFF2-40B4-BE49-F238E27FC236}">
                <a16:creationId xmlns:a16="http://schemas.microsoft.com/office/drawing/2014/main" id="{3326BD4F-D7BD-4028-AAA4-89FE362C340A}"/>
              </a:ext>
            </a:extLst>
          </p:cNvPr>
          <p:cNvPicPr>
            <a:picLocks noChangeAspect="1"/>
          </p:cNvPicPr>
          <p:nvPr/>
        </p:nvPicPr>
        <p:blipFill rotWithShape="1">
          <a:blip r:embed="rId2"/>
          <a:srcRect t="18994" r="-1" b="11375"/>
          <a:stretch/>
        </p:blipFill>
        <p:spPr>
          <a:xfrm>
            <a:off x="907576" y="442795"/>
            <a:ext cx="9934888" cy="4219811"/>
          </a:xfrm>
          <a:prstGeom prst="rect">
            <a:avLst/>
          </a:prstGeom>
        </p:spPr>
      </p:pic>
    </p:spTree>
    <p:extLst>
      <p:ext uri="{BB962C8B-B14F-4D97-AF65-F5344CB8AC3E}">
        <p14:creationId xmlns:p14="http://schemas.microsoft.com/office/powerpoint/2010/main" val="371922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CB88-E15C-4CCA-895E-05E50803B589}"/>
              </a:ext>
            </a:extLst>
          </p:cNvPr>
          <p:cNvSpPr>
            <a:spLocks noGrp="1"/>
          </p:cNvSpPr>
          <p:nvPr>
            <p:ph type="title"/>
          </p:nvPr>
        </p:nvSpPr>
        <p:spPr>
          <a:xfrm>
            <a:off x="7878675" y="640080"/>
            <a:ext cx="3075836" cy="547697"/>
          </a:xfrm>
        </p:spPr>
        <p:txBody>
          <a:bodyPr>
            <a:normAutofit fontScale="90000"/>
          </a:bodyPr>
          <a:lstStyle/>
          <a:p>
            <a:r>
              <a:rPr lang="en-US" sz="3200" dirty="0"/>
              <a:t>How did we end up here?</a:t>
            </a:r>
          </a:p>
        </p:txBody>
      </p:sp>
      <p:pic>
        <p:nvPicPr>
          <p:cNvPr id="4" name="Picture 4" descr="Text, letter&#10;&#10;Description automatically generated">
            <a:extLst>
              <a:ext uri="{FF2B5EF4-FFF2-40B4-BE49-F238E27FC236}">
                <a16:creationId xmlns:a16="http://schemas.microsoft.com/office/drawing/2014/main" id="{B8B92F33-E4E5-40E6-B6AB-6CEC26D9DD1A}"/>
              </a:ext>
            </a:extLst>
          </p:cNvPr>
          <p:cNvPicPr>
            <a:picLocks noChangeAspect="1"/>
          </p:cNvPicPr>
          <p:nvPr/>
        </p:nvPicPr>
        <p:blipFill rotWithShape="1">
          <a:blip r:embed="rId3"/>
          <a:srcRect t="516" r="-2" b="3399"/>
          <a:stretch/>
        </p:blipFill>
        <p:spPr>
          <a:xfrm>
            <a:off x="20" y="10"/>
            <a:ext cx="7552924" cy="6857990"/>
          </a:xfrm>
          <a:prstGeom prst="rect">
            <a:avLst/>
          </a:prstGeom>
          <a:noFill/>
        </p:spPr>
      </p:pic>
      <p:sp>
        <p:nvSpPr>
          <p:cNvPr id="21" name="Content Placeholder 2">
            <a:extLst>
              <a:ext uri="{FF2B5EF4-FFF2-40B4-BE49-F238E27FC236}">
                <a16:creationId xmlns:a16="http://schemas.microsoft.com/office/drawing/2014/main" id="{F29338A3-81B7-4AE7-8E75-F67D94AD5778}"/>
              </a:ext>
            </a:extLst>
          </p:cNvPr>
          <p:cNvSpPr>
            <a:spLocks noGrp="1"/>
          </p:cNvSpPr>
          <p:nvPr>
            <p:ph idx="1"/>
          </p:nvPr>
        </p:nvSpPr>
        <p:spPr>
          <a:xfrm>
            <a:off x="7507901" y="1414021"/>
            <a:ext cx="3817384" cy="5146170"/>
          </a:xfrm>
        </p:spPr>
        <p:txBody>
          <a:bodyPr vert="horz" lIns="91440" tIns="45720" rIns="91440" bIns="45720" rtlCol="0" anchor="t">
            <a:normAutofit/>
          </a:bodyPr>
          <a:lstStyle/>
          <a:p>
            <a:r>
              <a:rPr lang="en-US" dirty="0"/>
              <a:t>Culture</a:t>
            </a:r>
          </a:p>
          <a:p>
            <a:pPr lvl="1"/>
            <a:r>
              <a:rPr lang="en-US" dirty="0"/>
              <a:t>Publish or perish</a:t>
            </a:r>
          </a:p>
          <a:p>
            <a:pPr lvl="1"/>
            <a:r>
              <a:rPr lang="en-US" dirty="0"/>
              <a:t>Quantity over quality</a:t>
            </a:r>
          </a:p>
          <a:p>
            <a:pPr lvl="1"/>
            <a:r>
              <a:rPr lang="en-US" dirty="0"/>
              <a:t>Flashy findings</a:t>
            </a:r>
          </a:p>
          <a:p>
            <a:r>
              <a:rPr lang="en-US" dirty="0">
                <a:ea typeface="+mn-lt"/>
                <a:cs typeface="+mn-lt"/>
              </a:rPr>
              <a:t>Questionable research practices</a:t>
            </a:r>
          </a:p>
          <a:p>
            <a:pPr lvl="1"/>
            <a:r>
              <a:rPr lang="en-US" i="1" dirty="0">
                <a:ea typeface="+mn-lt"/>
                <a:cs typeface="+mn-lt"/>
              </a:rPr>
              <a:t>p</a:t>
            </a:r>
            <a:r>
              <a:rPr lang="en-US" dirty="0">
                <a:ea typeface="+mn-lt"/>
                <a:cs typeface="+mn-lt"/>
              </a:rPr>
              <a:t>-hacking (exploring alternatives until something is significant)</a:t>
            </a:r>
          </a:p>
          <a:p>
            <a:pPr lvl="1"/>
            <a:r>
              <a:rPr lang="en-US" dirty="0" err="1">
                <a:ea typeface="+mn-lt"/>
                <a:cs typeface="+mn-lt"/>
              </a:rPr>
              <a:t>HARKing</a:t>
            </a:r>
            <a:r>
              <a:rPr lang="en-US" dirty="0">
                <a:ea typeface="+mn-lt"/>
                <a:cs typeface="+mn-lt"/>
              </a:rPr>
              <a:t> (“</a:t>
            </a:r>
            <a:r>
              <a:rPr lang="en-US" b="1" u="sng" dirty="0">
                <a:ea typeface="+mn-lt"/>
                <a:cs typeface="+mn-lt"/>
              </a:rPr>
              <a:t>h</a:t>
            </a:r>
            <a:r>
              <a:rPr lang="en-US" dirty="0">
                <a:ea typeface="+mn-lt"/>
                <a:cs typeface="+mn-lt"/>
              </a:rPr>
              <a:t>ypothesizing” </a:t>
            </a:r>
            <a:r>
              <a:rPr lang="en-US" b="1" u="sng" dirty="0">
                <a:ea typeface="+mn-lt"/>
                <a:cs typeface="+mn-lt"/>
              </a:rPr>
              <a:t>a</a:t>
            </a:r>
            <a:r>
              <a:rPr lang="en-US" dirty="0">
                <a:ea typeface="+mn-lt"/>
                <a:cs typeface="+mn-lt"/>
              </a:rPr>
              <a:t>fter the </a:t>
            </a:r>
            <a:r>
              <a:rPr lang="en-US" b="1" u="sng" dirty="0">
                <a:ea typeface="+mn-lt"/>
                <a:cs typeface="+mn-lt"/>
              </a:rPr>
              <a:t>r</a:t>
            </a:r>
            <a:r>
              <a:rPr lang="en-US" dirty="0">
                <a:ea typeface="+mn-lt"/>
                <a:cs typeface="+mn-lt"/>
              </a:rPr>
              <a:t>esults are </a:t>
            </a:r>
            <a:r>
              <a:rPr lang="en-US" b="1" u="sng" dirty="0">
                <a:ea typeface="+mn-lt"/>
                <a:cs typeface="+mn-lt"/>
              </a:rPr>
              <a:t>k</a:t>
            </a:r>
            <a:r>
              <a:rPr lang="en-US" dirty="0">
                <a:ea typeface="+mn-lt"/>
                <a:cs typeface="+mn-lt"/>
              </a:rPr>
              <a:t>nown)</a:t>
            </a:r>
          </a:p>
          <a:p>
            <a:pPr lvl="1"/>
            <a:r>
              <a:rPr lang="en-US" dirty="0">
                <a:ea typeface="+mn-lt"/>
                <a:cs typeface="+mn-lt"/>
              </a:rPr>
              <a:t>Selective reporting of variables and results</a:t>
            </a:r>
          </a:p>
          <a:p>
            <a:pPr lvl="1"/>
            <a:r>
              <a:rPr lang="en-US" dirty="0">
                <a:ea typeface="+mn-lt"/>
                <a:cs typeface="+mn-lt"/>
              </a:rPr>
              <a:t>Suppressing nonsignificant findings (file drawer problem)</a:t>
            </a:r>
          </a:p>
          <a:p>
            <a:r>
              <a:rPr lang="en-US" dirty="0"/>
              <a:t>Lack of rigor &amp; reproducibility</a:t>
            </a:r>
            <a:endParaRPr lang="en-US" sz="1400" dirty="0"/>
          </a:p>
        </p:txBody>
      </p:sp>
      <p:sp>
        <p:nvSpPr>
          <p:cNvPr id="26" name="Slide Number Placeholder 5">
            <a:extLst>
              <a:ext uri="{FF2B5EF4-FFF2-40B4-BE49-F238E27FC236}">
                <a16:creationId xmlns:a16="http://schemas.microsoft.com/office/drawing/2014/main" id="{9B2CF6BE-9889-41F8-B968-47B6476ACEC2}"/>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57871EFB-7B9E-4E86-A89E-697E8EBB06F2}" type="slidenum">
              <a:rPr lang="en-US"/>
              <a:pPr>
                <a:lnSpc>
                  <a:spcPct val="90000"/>
                </a:lnSpc>
                <a:spcAft>
                  <a:spcPts val="600"/>
                </a:spcAft>
              </a:pPr>
              <a:t>2</a:t>
            </a:fld>
            <a:endParaRPr lang="en-US"/>
          </a:p>
        </p:txBody>
      </p:sp>
    </p:spTree>
    <p:extLst>
      <p:ext uri="{BB962C8B-B14F-4D97-AF65-F5344CB8AC3E}">
        <p14:creationId xmlns:p14="http://schemas.microsoft.com/office/powerpoint/2010/main" val="2705218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F1C5-6918-4CD8-A5F4-01D35593D725}"/>
              </a:ext>
            </a:extLst>
          </p:cNvPr>
          <p:cNvSpPr>
            <a:spLocks noGrp="1"/>
          </p:cNvSpPr>
          <p:nvPr>
            <p:ph type="title"/>
          </p:nvPr>
        </p:nvSpPr>
        <p:spPr>
          <a:xfrm>
            <a:off x="7878675" y="640080"/>
            <a:ext cx="3075836" cy="1325562"/>
          </a:xfrm>
        </p:spPr>
        <p:txBody>
          <a:bodyPr>
            <a:normAutofit/>
          </a:bodyPr>
          <a:lstStyle/>
          <a:p>
            <a:r>
              <a:rPr lang="en-US" sz="3600" dirty="0"/>
              <a:t>Open Science Movement</a:t>
            </a:r>
          </a:p>
        </p:txBody>
      </p:sp>
      <p:pic>
        <p:nvPicPr>
          <p:cNvPr id="6" name="Picture 5" descr="Sunlight in the forest">
            <a:extLst>
              <a:ext uri="{FF2B5EF4-FFF2-40B4-BE49-F238E27FC236}">
                <a16:creationId xmlns:a16="http://schemas.microsoft.com/office/drawing/2014/main" id="{E56ABD85-E77E-403D-B350-54DD3929D07C}"/>
              </a:ext>
            </a:extLst>
          </p:cNvPr>
          <p:cNvPicPr>
            <a:picLocks noChangeAspect="1"/>
          </p:cNvPicPr>
          <p:nvPr/>
        </p:nvPicPr>
        <p:blipFill rotWithShape="1">
          <a:blip r:embed="rId2"/>
          <a:srcRect l="12035" r="14450" b="-1"/>
          <a:stretch/>
        </p:blipFill>
        <p:spPr>
          <a:xfrm>
            <a:off x="20" y="10"/>
            <a:ext cx="7552924" cy="6857990"/>
          </a:xfrm>
          <a:prstGeom prst="rect">
            <a:avLst/>
          </a:prstGeom>
        </p:spPr>
      </p:pic>
      <p:sp>
        <p:nvSpPr>
          <p:cNvPr id="3" name="Content Placeholder 2">
            <a:extLst>
              <a:ext uri="{FF2B5EF4-FFF2-40B4-BE49-F238E27FC236}">
                <a16:creationId xmlns:a16="http://schemas.microsoft.com/office/drawing/2014/main" id="{6895E265-FFC2-4015-B2FC-FF7EB56BAD1E}"/>
              </a:ext>
            </a:extLst>
          </p:cNvPr>
          <p:cNvSpPr>
            <a:spLocks noGrp="1"/>
          </p:cNvSpPr>
          <p:nvPr>
            <p:ph idx="1"/>
          </p:nvPr>
        </p:nvSpPr>
        <p:spPr>
          <a:xfrm>
            <a:off x="7878675" y="2301555"/>
            <a:ext cx="3075836" cy="3878581"/>
          </a:xfrm>
        </p:spPr>
        <p:txBody>
          <a:bodyPr>
            <a:normAutofit/>
          </a:bodyPr>
          <a:lstStyle/>
          <a:p>
            <a:r>
              <a:rPr lang="en-US" sz="2000" dirty="0"/>
              <a:t>Movement to increase</a:t>
            </a:r>
          </a:p>
          <a:p>
            <a:pPr lvl="1"/>
            <a:r>
              <a:rPr lang="en-US" sz="2000" dirty="0"/>
              <a:t>Openness</a:t>
            </a:r>
          </a:p>
          <a:p>
            <a:pPr lvl="1"/>
            <a:r>
              <a:rPr lang="en-US" sz="2000" dirty="0"/>
              <a:t>Transparency</a:t>
            </a:r>
          </a:p>
          <a:p>
            <a:pPr lvl="1"/>
            <a:r>
              <a:rPr lang="en-US" sz="2000" dirty="0"/>
              <a:t>Integrity</a:t>
            </a:r>
          </a:p>
          <a:p>
            <a:pPr lvl="1"/>
            <a:r>
              <a:rPr lang="en-US" sz="2000" dirty="0"/>
              <a:t>Reproducibility</a:t>
            </a:r>
          </a:p>
          <a:p>
            <a:r>
              <a:rPr lang="en-US" sz="2000" dirty="0"/>
              <a:t>Improving</a:t>
            </a:r>
          </a:p>
          <a:p>
            <a:pPr lvl="1"/>
            <a:r>
              <a:rPr lang="en-US" sz="2000" dirty="0"/>
              <a:t>Access to research </a:t>
            </a:r>
          </a:p>
          <a:p>
            <a:pPr lvl="1"/>
            <a:r>
              <a:rPr lang="en-US" sz="2000" dirty="0"/>
              <a:t>Ability to replicate</a:t>
            </a:r>
          </a:p>
        </p:txBody>
      </p:sp>
      <p:sp>
        <p:nvSpPr>
          <p:cNvPr id="7" name="Slide Number Placeholder 6">
            <a:extLst>
              <a:ext uri="{FF2B5EF4-FFF2-40B4-BE49-F238E27FC236}">
                <a16:creationId xmlns:a16="http://schemas.microsoft.com/office/drawing/2014/main" id="{D531B85C-1AF1-4DCE-B1AD-32BD1F679696}"/>
              </a:ext>
            </a:extLst>
          </p:cNvPr>
          <p:cNvSpPr>
            <a:spLocks noGrp="1"/>
          </p:cNvSpPr>
          <p:nvPr>
            <p:ph type="sldNum" sz="quarter" idx="12"/>
          </p:nvPr>
        </p:nvSpPr>
        <p:spPr/>
        <p:txBody>
          <a:bodyPr>
            <a:normAutofit lnSpcReduction="10000"/>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50022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3986-CF94-4543-9162-14FFB66C95DA}"/>
              </a:ext>
            </a:extLst>
          </p:cNvPr>
          <p:cNvSpPr>
            <a:spLocks noGrp="1"/>
          </p:cNvSpPr>
          <p:nvPr>
            <p:ph type="title"/>
          </p:nvPr>
        </p:nvSpPr>
        <p:spPr>
          <a:xfrm>
            <a:off x="4965290" y="365760"/>
            <a:ext cx="6078630" cy="1325562"/>
          </a:xfrm>
        </p:spPr>
        <p:txBody>
          <a:bodyPr>
            <a:normAutofit/>
          </a:bodyPr>
          <a:lstStyle/>
          <a:p>
            <a:r>
              <a:rPr lang="en-US" dirty="0"/>
              <a:t>Open Science Practices</a:t>
            </a:r>
          </a:p>
        </p:txBody>
      </p:sp>
      <p:pic>
        <p:nvPicPr>
          <p:cNvPr id="8" name="Picture 7" descr="Hands holding plants">
            <a:extLst>
              <a:ext uri="{FF2B5EF4-FFF2-40B4-BE49-F238E27FC236}">
                <a16:creationId xmlns:a16="http://schemas.microsoft.com/office/drawing/2014/main" id="{595B365D-0E80-4E62-B138-103E149117B5}"/>
              </a:ext>
            </a:extLst>
          </p:cNvPr>
          <p:cNvPicPr>
            <a:picLocks noChangeAspect="1"/>
          </p:cNvPicPr>
          <p:nvPr/>
        </p:nvPicPr>
        <p:blipFill rotWithShape="1">
          <a:blip r:embed="rId2"/>
          <a:srcRect l="36694" r="16488" b="1"/>
          <a:stretch/>
        </p:blipFill>
        <p:spPr>
          <a:xfrm>
            <a:off x="20" y="10"/>
            <a:ext cx="4653291" cy="6857990"/>
          </a:xfrm>
          <a:prstGeom prst="rect">
            <a:avLst/>
          </a:prstGeom>
        </p:spPr>
      </p:pic>
      <p:sp>
        <p:nvSpPr>
          <p:cNvPr id="3" name="Content Placeholder 2">
            <a:extLst>
              <a:ext uri="{FF2B5EF4-FFF2-40B4-BE49-F238E27FC236}">
                <a16:creationId xmlns:a16="http://schemas.microsoft.com/office/drawing/2014/main" id="{1E239CAF-92E8-4C8A-BC90-FACC7832CD4D}"/>
              </a:ext>
            </a:extLst>
          </p:cNvPr>
          <p:cNvSpPr>
            <a:spLocks noGrp="1"/>
          </p:cNvSpPr>
          <p:nvPr>
            <p:ph idx="1"/>
          </p:nvPr>
        </p:nvSpPr>
        <p:spPr>
          <a:xfrm>
            <a:off x="4965290" y="2005739"/>
            <a:ext cx="6015571" cy="4174398"/>
          </a:xfrm>
        </p:spPr>
        <p:txBody>
          <a:bodyPr>
            <a:normAutofit/>
          </a:bodyPr>
          <a:lstStyle/>
          <a:p>
            <a:r>
              <a:rPr lang="en-US" sz="2000" dirty="0"/>
              <a:t>Preregistration</a:t>
            </a:r>
          </a:p>
          <a:p>
            <a:pPr lvl="1"/>
            <a:r>
              <a:rPr lang="en-US" sz="1800" dirty="0"/>
              <a:t>Prespecifying study plans and predictions</a:t>
            </a:r>
          </a:p>
          <a:p>
            <a:r>
              <a:rPr lang="en-US" sz="2000" dirty="0"/>
              <a:t>Open sharing</a:t>
            </a:r>
          </a:p>
          <a:p>
            <a:pPr lvl="1"/>
            <a:r>
              <a:rPr lang="en-US" sz="1800" dirty="0"/>
              <a:t>Materials</a:t>
            </a:r>
          </a:p>
          <a:p>
            <a:pPr lvl="1"/>
            <a:r>
              <a:rPr lang="en-US" sz="1800" dirty="0"/>
              <a:t>Data</a:t>
            </a:r>
          </a:p>
          <a:p>
            <a:pPr lvl="1"/>
            <a:r>
              <a:rPr lang="en-US" sz="1800" dirty="0"/>
              <a:t>Publications/preprints</a:t>
            </a:r>
          </a:p>
          <a:p>
            <a:r>
              <a:rPr lang="en-US" sz="2000" dirty="0"/>
              <a:t>Registered report format </a:t>
            </a:r>
          </a:p>
          <a:p>
            <a:pPr lvl="1"/>
            <a:r>
              <a:rPr lang="en-US" sz="1800" dirty="0"/>
              <a:t>Peer reviewing studies before they are conducted</a:t>
            </a:r>
          </a:p>
          <a:p>
            <a:pPr lvl="1"/>
            <a:r>
              <a:rPr lang="en-US" sz="1800" dirty="0"/>
              <a:t>Publishing the results regardless of the findings</a:t>
            </a:r>
          </a:p>
          <a:p>
            <a:endParaRPr lang="en-US" sz="2000" dirty="0"/>
          </a:p>
        </p:txBody>
      </p:sp>
      <p:sp>
        <p:nvSpPr>
          <p:cNvPr id="4" name="Slide Number Placeholder 3">
            <a:extLst>
              <a:ext uri="{FF2B5EF4-FFF2-40B4-BE49-F238E27FC236}">
                <a16:creationId xmlns:a16="http://schemas.microsoft.com/office/drawing/2014/main" id="{6A84AB83-935E-4A88-ABA9-F0DF428214BA}"/>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4FAB73BC-B049-4115-A692-8D63A059BFB8}" type="slidenum">
              <a:rPr lang="en-US" smtClean="0"/>
              <a:pPr>
                <a:lnSpc>
                  <a:spcPct val="90000"/>
                </a:lnSpc>
                <a:spcAft>
                  <a:spcPts val="600"/>
                </a:spcAft>
              </a:pPr>
              <a:t>4</a:t>
            </a:fld>
            <a:endParaRPr lang="en-US"/>
          </a:p>
        </p:txBody>
      </p:sp>
    </p:spTree>
    <p:extLst>
      <p:ext uri="{BB962C8B-B14F-4D97-AF65-F5344CB8AC3E}">
        <p14:creationId xmlns:p14="http://schemas.microsoft.com/office/powerpoint/2010/main" val="23263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3">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7" name="Picture 6" descr="Hands in a circle">
            <a:extLst>
              <a:ext uri="{FF2B5EF4-FFF2-40B4-BE49-F238E27FC236}">
                <a16:creationId xmlns:a16="http://schemas.microsoft.com/office/drawing/2014/main" id="{DC38794B-B201-41D7-87A0-6B3CF36224DA}"/>
              </a:ext>
            </a:extLst>
          </p:cNvPr>
          <p:cNvPicPr>
            <a:picLocks noChangeAspect="1"/>
          </p:cNvPicPr>
          <p:nvPr/>
        </p:nvPicPr>
        <p:blipFill rotWithShape="1">
          <a:blip r:embed="rId2"/>
          <a:srcRect t="10385" r="-1" b="7136"/>
          <a:stretch/>
        </p:blipFill>
        <p:spPr>
          <a:xfrm>
            <a:off x="899160" y="1"/>
            <a:ext cx="10393680" cy="6858000"/>
          </a:xfrm>
          <a:prstGeom prst="rect">
            <a:avLst/>
          </a:prstGeom>
        </p:spPr>
      </p:pic>
      <p:sp>
        <p:nvSpPr>
          <p:cNvPr id="16" name="Rectangle 15">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4" name="Title 3">
            <a:extLst>
              <a:ext uri="{FF2B5EF4-FFF2-40B4-BE49-F238E27FC236}">
                <a16:creationId xmlns:a16="http://schemas.microsoft.com/office/drawing/2014/main" id="{1E70E911-24FD-44E6-81D0-4C68DCD28161}"/>
              </a:ext>
            </a:extLst>
          </p:cNvPr>
          <p:cNvSpPr>
            <a:spLocks noGrp="1"/>
          </p:cNvSpPr>
          <p:nvPr>
            <p:ph type="title"/>
          </p:nvPr>
        </p:nvSpPr>
        <p:spPr>
          <a:xfrm>
            <a:off x="1261872" y="723331"/>
            <a:ext cx="9418320" cy="3875965"/>
          </a:xfrm>
          <a:noFill/>
        </p:spPr>
        <p:txBody>
          <a:bodyPr vert="horz" lIns="91440" tIns="45720" rIns="91440" bIns="45720" rtlCol="0" anchor="ctr">
            <a:normAutofit/>
          </a:bodyPr>
          <a:lstStyle/>
          <a:p>
            <a:pPr algn="ctr"/>
            <a:r>
              <a:rPr lang="en-US" sz="4400" dirty="0">
                <a:solidFill>
                  <a:srgbClr val="FFFFFF"/>
                </a:solidFill>
              </a:rPr>
              <a:t>Open science practices are becoming increasingly common and expected.</a:t>
            </a:r>
          </a:p>
        </p:txBody>
      </p:sp>
      <p:sp>
        <p:nvSpPr>
          <p:cNvPr id="5" name="Text Placeholder 4">
            <a:extLst>
              <a:ext uri="{FF2B5EF4-FFF2-40B4-BE49-F238E27FC236}">
                <a16:creationId xmlns:a16="http://schemas.microsoft.com/office/drawing/2014/main" id="{2253D30B-7B6E-4B8A-B04A-CDB022C4BE70}"/>
              </a:ext>
            </a:extLst>
          </p:cNvPr>
          <p:cNvSpPr>
            <a:spLocks noGrp="1"/>
          </p:cNvSpPr>
          <p:nvPr>
            <p:ph type="body" idx="1"/>
          </p:nvPr>
        </p:nvSpPr>
        <p:spPr>
          <a:xfrm>
            <a:off x="1261872" y="5595582"/>
            <a:ext cx="9418320" cy="896658"/>
          </a:xfrm>
        </p:spPr>
        <p:txBody>
          <a:bodyPr vert="horz" lIns="91440" tIns="45720" rIns="91440" bIns="45720" rtlCol="0">
            <a:normAutofit/>
          </a:bodyPr>
          <a:lstStyle/>
          <a:p>
            <a:pPr algn="r"/>
            <a:endParaRPr lang="en-US" sz="2000">
              <a:solidFill>
                <a:srgbClr val="FFFFFF"/>
              </a:solidFill>
            </a:endParaRPr>
          </a:p>
        </p:txBody>
      </p:sp>
      <p:cxnSp>
        <p:nvCxnSpPr>
          <p:cNvPr id="18" name="Straight Connector 17">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F22EE70-6B0D-4F11-9740-D5214E9EF591}"/>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4FAB73BC-B049-4115-A692-8D63A059BFB8}" type="slidenum">
              <a:rPr lang="en-US" smtClean="0">
                <a:solidFill>
                  <a:schemeClr val="tx1">
                    <a:lumMod val="65000"/>
                  </a:schemeClr>
                </a:solidFill>
              </a:rPr>
              <a:pPr defTabSz="914400">
                <a:lnSpc>
                  <a:spcPct val="90000"/>
                </a:lnSpc>
                <a:spcAft>
                  <a:spcPts val="600"/>
                </a:spcAft>
              </a:pPr>
              <a:t>5</a:t>
            </a:fld>
            <a:endParaRPr lang="en-US">
              <a:solidFill>
                <a:schemeClr val="tx1">
                  <a:lumMod val="65000"/>
                </a:schemeClr>
              </a:solidFill>
            </a:endParaRPr>
          </a:p>
        </p:txBody>
      </p:sp>
    </p:spTree>
    <p:extLst>
      <p:ext uri="{BB962C8B-B14F-4D97-AF65-F5344CB8AC3E}">
        <p14:creationId xmlns:p14="http://schemas.microsoft.com/office/powerpoint/2010/main" val="65708267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6" name="Picture 5" descr="White brick wall">
            <a:extLst>
              <a:ext uri="{FF2B5EF4-FFF2-40B4-BE49-F238E27FC236}">
                <a16:creationId xmlns:a16="http://schemas.microsoft.com/office/drawing/2014/main" id="{E8520DE2-8F70-4017-B3C8-53A3FC542594}"/>
              </a:ext>
            </a:extLst>
          </p:cNvPr>
          <p:cNvPicPr>
            <a:picLocks noChangeAspect="1"/>
          </p:cNvPicPr>
          <p:nvPr/>
        </p:nvPicPr>
        <p:blipFill rotWithShape="1">
          <a:blip r:embed="rId2"/>
          <a:srcRect t="406" r="-1" b="743"/>
          <a:stretch/>
        </p:blipFill>
        <p:spPr>
          <a:xfrm>
            <a:off x="899160" y="1"/>
            <a:ext cx="10393680" cy="6858000"/>
          </a:xfrm>
          <a:prstGeom prst="rect">
            <a:avLst/>
          </a:prstGeom>
        </p:spPr>
      </p:pic>
      <p:sp>
        <p:nvSpPr>
          <p:cNvPr id="15" name="Rectangle 14">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9182DE67-AB94-42B0-BF84-8FA71C143DDA}"/>
              </a:ext>
            </a:extLst>
          </p:cNvPr>
          <p:cNvSpPr>
            <a:spLocks noGrp="1"/>
          </p:cNvSpPr>
          <p:nvPr>
            <p:ph type="title"/>
          </p:nvPr>
        </p:nvSpPr>
        <p:spPr>
          <a:xfrm>
            <a:off x="1261872" y="723331"/>
            <a:ext cx="9418320" cy="3875965"/>
          </a:xfrm>
          <a:noFill/>
        </p:spPr>
        <p:txBody>
          <a:bodyPr vert="horz" lIns="91440" tIns="45720" rIns="91440" bIns="45720" rtlCol="0" anchor="ctr">
            <a:normAutofit/>
          </a:bodyPr>
          <a:lstStyle/>
          <a:p>
            <a:pPr algn="ctr"/>
            <a:r>
              <a:rPr lang="en-US" sz="5400" dirty="0">
                <a:solidFill>
                  <a:srgbClr val="FFFFFF"/>
                </a:solidFill>
              </a:rPr>
              <a:t>But they are not yet </a:t>
            </a:r>
            <a:br>
              <a:rPr lang="en-US" sz="5400" dirty="0">
                <a:solidFill>
                  <a:srgbClr val="FFFFFF"/>
                </a:solidFill>
              </a:rPr>
            </a:br>
            <a:r>
              <a:rPr lang="en-US" sz="5400" dirty="0">
                <a:solidFill>
                  <a:srgbClr val="FFFFFF"/>
                </a:solidFill>
              </a:rPr>
              <a:t>well-understood or </a:t>
            </a:r>
            <a:br>
              <a:rPr lang="en-US" sz="5400" dirty="0">
                <a:solidFill>
                  <a:srgbClr val="FFFFFF"/>
                </a:solidFill>
              </a:rPr>
            </a:br>
            <a:r>
              <a:rPr lang="en-US" sz="5400" dirty="0">
                <a:solidFill>
                  <a:srgbClr val="FFFFFF"/>
                </a:solidFill>
              </a:rPr>
              <a:t>well-utilized in the psychology of religion/spirituality field.</a:t>
            </a:r>
          </a:p>
        </p:txBody>
      </p:sp>
      <p:sp>
        <p:nvSpPr>
          <p:cNvPr id="3" name="Text Placeholder 2">
            <a:extLst>
              <a:ext uri="{FF2B5EF4-FFF2-40B4-BE49-F238E27FC236}">
                <a16:creationId xmlns:a16="http://schemas.microsoft.com/office/drawing/2014/main" id="{63E7E99A-43EA-4812-9520-D68C6F4D91AD}"/>
              </a:ext>
            </a:extLst>
          </p:cNvPr>
          <p:cNvSpPr>
            <a:spLocks noGrp="1"/>
          </p:cNvSpPr>
          <p:nvPr>
            <p:ph type="body" idx="1"/>
          </p:nvPr>
        </p:nvSpPr>
        <p:spPr>
          <a:xfrm>
            <a:off x="1261872" y="5595582"/>
            <a:ext cx="9418320" cy="896658"/>
          </a:xfrm>
        </p:spPr>
        <p:txBody>
          <a:bodyPr vert="horz" lIns="91440" tIns="45720" rIns="91440" bIns="45720" rtlCol="0">
            <a:normAutofit/>
          </a:bodyPr>
          <a:lstStyle/>
          <a:p>
            <a:pPr algn="r"/>
            <a:endParaRPr lang="en-US" sz="2000">
              <a:solidFill>
                <a:srgbClr val="FFFFFF"/>
              </a:solidFill>
            </a:endParaRPr>
          </a:p>
        </p:txBody>
      </p:sp>
      <p:cxnSp>
        <p:nvCxnSpPr>
          <p:cNvPr id="17" name="Straight Connector 16">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2F1845C-B1EB-4606-B466-45541DFB029A}"/>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4FAB73BC-B049-4115-A692-8D63A059BFB8}" type="slidenum">
              <a:rPr lang="en-US" smtClean="0">
                <a:solidFill>
                  <a:schemeClr val="tx1">
                    <a:lumMod val="65000"/>
                  </a:schemeClr>
                </a:solidFill>
              </a:rPr>
              <a:pPr defTabSz="914400">
                <a:lnSpc>
                  <a:spcPct val="90000"/>
                </a:lnSpc>
                <a:spcAft>
                  <a:spcPts val="600"/>
                </a:spcAft>
              </a:pPr>
              <a:t>6</a:t>
            </a:fld>
            <a:endParaRPr lang="en-US">
              <a:solidFill>
                <a:schemeClr val="tx1">
                  <a:lumMod val="65000"/>
                </a:schemeClr>
              </a:solidFill>
            </a:endParaRPr>
          </a:p>
        </p:txBody>
      </p:sp>
    </p:spTree>
    <p:extLst>
      <p:ext uri="{BB962C8B-B14F-4D97-AF65-F5344CB8AC3E}">
        <p14:creationId xmlns:p14="http://schemas.microsoft.com/office/powerpoint/2010/main" val="60309194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27AA5C-579B-452B-9E74-32B5FEF0A179}"/>
              </a:ext>
            </a:extLst>
          </p:cNvPr>
          <p:cNvSpPr>
            <a:spLocks noGrp="1"/>
          </p:cNvSpPr>
          <p:nvPr>
            <p:ph type="title"/>
          </p:nvPr>
        </p:nvSpPr>
        <p:spPr>
          <a:xfrm>
            <a:off x="587229" y="365760"/>
            <a:ext cx="10367283" cy="1325562"/>
          </a:xfrm>
        </p:spPr>
        <p:txBody>
          <a:bodyPr/>
          <a:lstStyle/>
          <a:p>
            <a:r>
              <a:rPr lang="en-US" dirty="0"/>
              <a:t>Common Myths About Open Science</a:t>
            </a:r>
          </a:p>
        </p:txBody>
      </p:sp>
      <p:sp>
        <p:nvSpPr>
          <p:cNvPr id="2" name="Text Placeholder 1">
            <a:extLst>
              <a:ext uri="{FF2B5EF4-FFF2-40B4-BE49-F238E27FC236}">
                <a16:creationId xmlns:a16="http://schemas.microsoft.com/office/drawing/2014/main" id="{09D6C4D9-D7AC-4B58-9C5E-CF0221F94A9B}"/>
              </a:ext>
            </a:extLst>
          </p:cNvPr>
          <p:cNvSpPr>
            <a:spLocks noGrp="1"/>
          </p:cNvSpPr>
          <p:nvPr>
            <p:ph type="body" idx="1"/>
          </p:nvPr>
        </p:nvSpPr>
        <p:spPr>
          <a:xfrm>
            <a:off x="453007" y="1713655"/>
            <a:ext cx="5289426" cy="731520"/>
          </a:xfrm>
        </p:spPr>
        <p:txBody>
          <a:bodyPr/>
          <a:lstStyle/>
          <a:p>
            <a:r>
              <a:rPr lang="en-US" sz="2400" b="1" dirty="0"/>
              <a:t>Concern</a:t>
            </a:r>
            <a:endParaRPr lang="en-US" b="1" dirty="0"/>
          </a:p>
        </p:txBody>
      </p:sp>
      <p:sp>
        <p:nvSpPr>
          <p:cNvPr id="6" name="Content Placeholder 5">
            <a:extLst>
              <a:ext uri="{FF2B5EF4-FFF2-40B4-BE49-F238E27FC236}">
                <a16:creationId xmlns:a16="http://schemas.microsoft.com/office/drawing/2014/main" id="{0C613857-EAB3-49DE-B3AC-945FC6252A0E}"/>
              </a:ext>
            </a:extLst>
          </p:cNvPr>
          <p:cNvSpPr>
            <a:spLocks noGrp="1"/>
          </p:cNvSpPr>
          <p:nvPr>
            <p:ph sz="half" idx="2"/>
          </p:nvPr>
        </p:nvSpPr>
        <p:spPr>
          <a:xfrm>
            <a:off x="453006" y="2507550"/>
            <a:ext cx="4521666" cy="3664650"/>
          </a:xfrm>
        </p:spPr>
        <p:txBody>
          <a:bodyPr>
            <a:normAutofit fontScale="92500" lnSpcReduction="20000"/>
          </a:bodyPr>
          <a:lstStyle/>
          <a:p>
            <a:r>
              <a:rPr lang="en-US" dirty="0">
                <a:solidFill>
                  <a:srgbClr val="C00000"/>
                </a:solidFill>
              </a:rPr>
              <a:t>Open science practices do not allow for exploratory research.</a:t>
            </a:r>
          </a:p>
          <a:p>
            <a:endParaRPr lang="en-US" dirty="0"/>
          </a:p>
          <a:p>
            <a:endParaRPr lang="en-US" dirty="0"/>
          </a:p>
          <a:p>
            <a:r>
              <a:rPr lang="en-US" dirty="0">
                <a:solidFill>
                  <a:srgbClr val="00B050"/>
                </a:solidFill>
              </a:rPr>
              <a:t>Open science practices are onerous and make it harder to get research done.</a:t>
            </a:r>
          </a:p>
          <a:p>
            <a:endParaRPr lang="en-US" dirty="0"/>
          </a:p>
          <a:p>
            <a:endParaRPr lang="en-US" dirty="0"/>
          </a:p>
          <a:p>
            <a:r>
              <a:rPr lang="en-US" dirty="0">
                <a:solidFill>
                  <a:srgbClr val="0070C0"/>
                </a:solidFill>
              </a:rPr>
              <a:t>Open science practices focus too much on method to the detriment of theory.</a:t>
            </a:r>
          </a:p>
          <a:p>
            <a:endParaRPr lang="en-US" dirty="0"/>
          </a:p>
        </p:txBody>
      </p:sp>
      <p:sp>
        <p:nvSpPr>
          <p:cNvPr id="3" name="Text Placeholder 2">
            <a:extLst>
              <a:ext uri="{FF2B5EF4-FFF2-40B4-BE49-F238E27FC236}">
                <a16:creationId xmlns:a16="http://schemas.microsoft.com/office/drawing/2014/main" id="{28C9E6A6-1984-46B6-A73F-5C56A93F9EE8}"/>
              </a:ext>
            </a:extLst>
          </p:cNvPr>
          <p:cNvSpPr>
            <a:spLocks noGrp="1"/>
          </p:cNvSpPr>
          <p:nvPr>
            <p:ph type="body" sz="quarter" idx="3"/>
          </p:nvPr>
        </p:nvSpPr>
        <p:spPr>
          <a:xfrm>
            <a:off x="5511567" y="1713655"/>
            <a:ext cx="5095473" cy="731520"/>
          </a:xfrm>
        </p:spPr>
        <p:txBody>
          <a:bodyPr/>
          <a:lstStyle/>
          <a:p>
            <a:r>
              <a:rPr lang="en-US" sz="2400" b="1" dirty="0"/>
              <a:t>Response</a:t>
            </a:r>
            <a:endParaRPr lang="en-US" b="1" dirty="0"/>
          </a:p>
        </p:txBody>
      </p:sp>
      <p:sp>
        <p:nvSpPr>
          <p:cNvPr id="8" name="Content Placeholder 7">
            <a:extLst>
              <a:ext uri="{FF2B5EF4-FFF2-40B4-BE49-F238E27FC236}">
                <a16:creationId xmlns:a16="http://schemas.microsoft.com/office/drawing/2014/main" id="{EEF532C9-9A29-4CB6-9432-AE299A202956}"/>
              </a:ext>
            </a:extLst>
          </p:cNvPr>
          <p:cNvSpPr>
            <a:spLocks noGrp="1"/>
          </p:cNvSpPr>
          <p:nvPr>
            <p:ph sz="quarter" idx="4"/>
          </p:nvPr>
        </p:nvSpPr>
        <p:spPr>
          <a:xfrm>
            <a:off x="5394121" y="2507550"/>
            <a:ext cx="5637401" cy="3664650"/>
          </a:xfrm>
        </p:spPr>
        <p:txBody>
          <a:bodyPr>
            <a:normAutofit fontScale="92500" lnSpcReduction="20000"/>
          </a:bodyPr>
          <a:lstStyle/>
          <a:p>
            <a:r>
              <a:rPr lang="en-US" dirty="0">
                <a:solidFill>
                  <a:srgbClr val="C00000"/>
                </a:solidFill>
              </a:rPr>
              <a:t>They allow for it, but they require researchers to have integrity in writing up findings as exploratory. </a:t>
            </a:r>
          </a:p>
          <a:p>
            <a:pPr lvl="1"/>
            <a:r>
              <a:rPr lang="en-US" dirty="0">
                <a:solidFill>
                  <a:srgbClr val="C00000"/>
                </a:solidFill>
              </a:rPr>
              <a:t>You can preregister exploratory work.</a:t>
            </a:r>
          </a:p>
          <a:p>
            <a:pPr lvl="1"/>
            <a:endParaRPr lang="en-US" dirty="0"/>
          </a:p>
          <a:p>
            <a:pPr lvl="1"/>
            <a:endParaRPr lang="en-US" dirty="0"/>
          </a:p>
          <a:p>
            <a:r>
              <a:rPr lang="en-US" dirty="0">
                <a:solidFill>
                  <a:srgbClr val="00B050"/>
                </a:solidFill>
              </a:rPr>
              <a:t>They front load the effort but do not change overall amount of time if researchers are conducting quality research (and can save wasted efforts!).</a:t>
            </a:r>
          </a:p>
          <a:p>
            <a:endParaRPr lang="en-US" dirty="0"/>
          </a:p>
          <a:p>
            <a:endParaRPr lang="en-US" dirty="0"/>
          </a:p>
          <a:p>
            <a:r>
              <a:rPr lang="en-US" dirty="0">
                <a:solidFill>
                  <a:srgbClr val="0070C0"/>
                </a:solidFill>
              </a:rPr>
              <a:t>That might be a short-term effect, but in the long-term, they should make theory more important, as we have to hypothesize </a:t>
            </a:r>
            <a:r>
              <a:rPr lang="en-US" i="1" dirty="0">
                <a:solidFill>
                  <a:srgbClr val="0070C0"/>
                </a:solidFill>
              </a:rPr>
              <a:t>a priori</a:t>
            </a:r>
            <a:r>
              <a:rPr lang="en-US" dirty="0">
                <a:solidFill>
                  <a:srgbClr val="0070C0"/>
                </a:solidFill>
              </a:rPr>
              <a:t> with transparency.</a:t>
            </a:r>
          </a:p>
          <a:p>
            <a:endParaRPr lang="en-US" dirty="0"/>
          </a:p>
          <a:p>
            <a:endParaRPr lang="en-US" dirty="0"/>
          </a:p>
        </p:txBody>
      </p:sp>
      <p:sp>
        <p:nvSpPr>
          <p:cNvPr id="4" name="Slide Number Placeholder 3">
            <a:extLst>
              <a:ext uri="{FF2B5EF4-FFF2-40B4-BE49-F238E27FC236}">
                <a16:creationId xmlns:a16="http://schemas.microsoft.com/office/drawing/2014/main" id="{16E7E30A-39CB-45D9-BB09-98C2C5BBFD3D}"/>
              </a:ext>
            </a:extLst>
          </p:cNvPr>
          <p:cNvSpPr>
            <a:spLocks noGrp="1"/>
          </p:cNvSpPr>
          <p:nvPr>
            <p:ph type="sldNum" sz="quarter" idx="12"/>
          </p:nvPr>
        </p:nvSpPr>
        <p:spPr/>
        <p:txBody>
          <a:bodyPr>
            <a:normAutofit lnSpcReduction="10000"/>
          </a:bodyPr>
          <a:lstStyle/>
          <a:p>
            <a:fld id="{4FAB73BC-B049-4115-A692-8D63A059BFB8}" type="slidenum">
              <a:rPr lang="en-US" smtClean="0"/>
              <a:t>7</a:t>
            </a:fld>
            <a:endParaRPr lang="en-US" dirty="0"/>
          </a:p>
        </p:txBody>
      </p:sp>
    </p:spTree>
    <p:extLst>
      <p:ext uri="{BB962C8B-B14F-4D97-AF65-F5344CB8AC3E}">
        <p14:creationId xmlns:p14="http://schemas.microsoft.com/office/powerpoint/2010/main" val="4590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549F-AC90-4C0C-837C-5F2CE507B422}"/>
              </a:ext>
            </a:extLst>
          </p:cNvPr>
          <p:cNvSpPr>
            <a:spLocks noGrp="1"/>
          </p:cNvSpPr>
          <p:nvPr>
            <p:ph type="title"/>
          </p:nvPr>
        </p:nvSpPr>
        <p:spPr>
          <a:xfrm>
            <a:off x="5987607" y="885039"/>
            <a:ext cx="5262778" cy="1570485"/>
          </a:xfrm>
        </p:spPr>
        <p:txBody>
          <a:bodyPr anchor="b">
            <a:normAutofit/>
          </a:bodyPr>
          <a:lstStyle/>
          <a:p>
            <a:r>
              <a:rPr lang="en-US" dirty="0"/>
              <a:t>Open Science Framework (OSF)</a:t>
            </a:r>
          </a:p>
        </p:txBody>
      </p:sp>
      <p:sp>
        <p:nvSpPr>
          <p:cNvPr id="4" name="Text Placeholder 3">
            <a:extLst>
              <a:ext uri="{FF2B5EF4-FFF2-40B4-BE49-F238E27FC236}">
                <a16:creationId xmlns:a16="http://schemas.microsoft.com/office/drawing/2014/main" id="{E14D217C-F834-4300-9E1B-D482B89D5E8F}"/>
              </a:ext>
            </a:extLst>
          </p:cNvPr>
          <p:cNvSpPr>
            <a:spLocks noGrp="1"/>
          </p:cNvSpPr>
          <p:nvPr>
            <p:ph idx="1"/>
          </p:nvPr>
        </p:nvSpPr>
        <p:spPr>
          <a:xfrm>
            <a:off x="5987607" y="2813959"/>
            <a:ext cx="5262778" cy="3159001"/>
          </a:xfrm>
        </p:spPr>
        <p:txBody>
          <a:bodyPr vert="horz" lIns="91440" tIns="45720" rIns="91440" bIns="45720" rtlCol="0" anchor="b">
            <a:normAutofit/>
          </a:bodyPr>
          <a:lstStyle/>
          <a:p>
            <a:pPr marL="285750" indent="-285750">
              <a:buChar char="•"/>
            </a:pPr>
            <a:r>
              <a:rPr lang="en-US" dirty="0"/>
              <a:t>Open-source repository</a:t>
            </a:r>
          </a:p>
          <a:p>
            <a:pPr marL="285750" indent="-285750"/>
            <a:r>
              <a:rPr lang="en-US" dirty="0"/>
              <a:t>Centralized workflow</a:t>
            </a:r>
          </a:p>
          <a:p>
            <a:pPr marL="285750" indent="-285750"/>
            <a:r>
              <a:rPr lang="en-US" dirty="0"/>
              <a:t>Organization</a:t>
            </a:r>
          </a:p>
          <a:p>
            <a:pPr marL="285750" indent="-285750"/>
            <a:r>
              <a:rPr lang="en-US" dirty="0"/>
              <a:t>Transparency</a:t>
            </a:r>
          </a:p>
          <a:p>
            <a:pPr marL="285750" indent="-285750"/>
            <a:endParaRPr lang="en-US" dirty="0"/>
          </a:p>
          <a:p>
            <a:pPr marL="285750" indent="-285750"/>
            <a:endParaRPr lang="en-US" dirty="0"/>
          </a:p>
        </p:txBody>
      </p:sp>
      <p:sp>
        <p:nvSpPr>
          <p:cNvPr id="15" name="Slide Number Placeholder 20">
            <a:extLst>
              <a:ext uri="{FF2B5EF4-FFF2-40B4-BE49-F238E27FC236}">
                <a16:creationId xmlns:a16="http://schemas.microsoft.com/office/drawing/2014/main" id="{672C8767-7C4E-4771-B5E0-0C885F5CE28D}"/>
              </a:ext>
            </a:extLst>
          </p:cNvPr>
          <p:cNvSpPr>
            <a:spLocks noGrp="1"/>
          </p:cNvSpPr>
          <p:nvPr>
            <p:ph type="sldNum" sz="quarter" idx="12"/>
          </p:nvPr>
        </p:nvSpPr>
        <p:spPr/>
        <p:txBody>
          <a:bodyPr>
            <a:normAutofit lnSpcReduction="10000"/>
          </a:bodyPr>
          <a:lstStyle/>
          <a:p>
            <a:pPr>
              <a:spcAft>
                <a:spcPts val="600"/>
              </a:spcAft>
            </a:pPr>
            <a:fld id="{57871EFB-7B9E-4E86-A89E-697E8EBB06F2}" type="slidenum">
              <a:rPr lang="en-US" dirty="0" smtClean="0"/>
              <a:pPr>
                <a:spcAft>
                  <a:spcPts val="600"/>
                </a:spcAft>
              </a:pPr>
              <a:t>8</a:t>
            </a:fld>
            <a:endParaRPr lang="en-US" dirty="0"/>
          </a:p>
        </p:txBody>
      </p:sp>
      <p:pic>
        <p:nvPicPr>
          <p:cNvPr id="6" name="Picture 15" descr="Diagram&#10;&#10;Description automatically generated">
            <a:extLst>
              <a:ext uri="{FF2B5EF4-FFF2-40B4-BE49-F238E27FC236}">
                <a16:creationId xmlns:a16="http://schemas.microsoft.com/office/drawing/2014/main" id="{1A3472FD-3D98-4F9F-ACF4-1D0A9B4DC5D2}"/>
              </a:ext>
            </a:extLst>
          </p:cNvPr>
          <p:cNvPicPr>
            <a:picLocks noChangeAspect="1"/>
          </p:cNvPicPr>
          <p:nvPr/>
        </p:nvPicPr>
        <p:blipFill>
          <a:blip r:embed="rId3"/>
          <a:stretch>
            <a:fillRect/>
          </a:stretch>
        </p:blipFill>
        <p:spPr>
          <a:xfrm>
            <a:off x="128816" y="1751674"/>
            <a:ext cx="5858327" cy="3356467"/>
          </a:xfrm>
          <a:prstGeom prst="rect">
            <a:avLst/>
          </a:prstGeom>
          <a:noFill/>
        </p:spPr>
      </p:pic>
    </p:spTree>
    <p:extLst>
      <p:ext uri="{BB962C8B-B14F-4D97-AF65-F5344CB8AC3E}">
        <p14:creationId xmlns:p14="http://schemas.microsoft.com/office/powerpoint/2010/main" val="273848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BF32-C545-4918-B4C9-12572CB9854A}"/>
              </a:ext>
            </a:extLst>
          </p:cNvPr>
          <p:cNvSpPr>
            <a:spLocks noGrp="1"/>
          </p:cNvSpPr>
          <p:nvPr>
            <p:ph type="title"/>
          </p:nvPr>
        </p:nvSpPr>
        <p:spPr>
          <a:xfrm>
            <a:off x="7878675" y="640079"/>
            <a:ext cx="3075836" cy="1366141"/>
          </a:xfrm>
        </p:spPr>
        <p:txBody>
          <a:bodyPr>
            <a:normAutofit/>
          </a:bodyPr>
          <a:lstStyle/>
          <a:p>
            <a:r>
              <a:rPr lang="en-US" sz="3200"/>
              <a:t>OSF Project Example</a:t>
            </a:r>
          </a:p>
        </p:txBody>
      </p:sp>
      <p:pic>
        <p:nvPicPr>
          <p:cNvPr id="4" name="Picture 4" descr="Graphical user interface, text, application, email&#10;&#10;Description automatically generated">
            <a:extLst>
              <a:ext uri="{FF2B5EF4-FFF2-40B4-BE49-F238E27FC236}">
                <a16:creationId xmlns:a16="http://schemas.microsoft.com/office/drawing/2014/main" id="{E6D3A021-5FB9-4C74-81F3-6BB143196C3F}"/>
              </a:ext>
            </a:extLst>
          </p:cNvPr>
          <p:cNvPicPr>
            <a:picLocks noChangeAspect="1"/>
          </p:cNvPicPr>
          <p:nvPr/>
        </p:nvPicPr>
        <p:blipFill>
          <a:blip r:embed="rId3"/>
          <a:stretch>
            <a:fillRect/>
          </a:stretch>
        </p:blipFill>
        <p:spPr>
          <a:xfrm>
            <a:off x="191313" y="462654"/>
            <a:ext cx="7572892" cy="5928438"/>
          </a:xfrm>
          <a:prstGeom prst="rect">
            <a:avLst/>
          </a:prstGeom>
        </p:spPr>
      </p:pic>
      <p:sp>
        <p:nvSpPr>
          <p:cNvPr id="16" name="Content Placeholder 7">
            <a:extLst>
              <a:ext uri="{FF2B5EF4-FFF2-40B4-BE49-F238E27FC236}">
                <a16:creationId xmlns:a16="http://schemas.microsoft.com/office/drawing/2014/main" id="{DBB97310-CB77-41DA-B181-93071D71A79B}"/>
              </a:ext>
            </a:extLst>
          </p:cNvPr>
          <p:cNvSpPr>
            <a:spLocks noGrp="1"/>
          </p:cNvSpPr>
          <p:nvPr>
            <p:ph idx="1"/>
          </p:nvPr>
        </p:nvSpPr>
        <p:spPr>
          <a:xfrm>
            <a:off x="7878675" y="2325157"/>
            <a:ext cx="3075836" cy="3854979"/>
          </a:xfrm>
        </p:spPr>
        <p:txBody>
          <a:bodyPr vert="horz" lIns="91440" tIns="45720" rIns="91440" bIns="45720" rtlCol="0" anchor="t">
            <a:normAutofit/>
          </a:bodyPr>
          <a:lstStyle/>
          <a:p>
            <a:r>
              <a:rPr lang="en-US" sz="1600"/>
              <a:t>Registrations</a:t>
            </a:r>
            <a:endParaRPr lang="en-US" sz="1600" dirty="0"/>
          </a:p>
          <a:p>
            <a:r>
              <a:rPr lang="en-US" sz="1600"/>
              <a:t>Collaborators</a:t>
            </a:r>
            <a:endParaRPr lang="en-US"/>
          </a:p>
          <a:p>
            <a:r>
              <a:rPr lang="en-US" sz="1600"/>
              <a:t>Files</a:t>
            </a:r>
          </a:p>
          <a:p>
            <a:r>
              <a:rPr lang="en-US" sz="1600"/>
              <a:t>Components</a:t>
            </a:r>
            <a:endParaRPr lang="en-US" sz="1600" dirty="0"/>
          </a:p>
          <a:p>
            <a:r>
              <a:rPr lang="en-US" sz="1600"/>
              <a:t>Recent activity (all changes are public)</a:t>
            </a:r>
            <a:endParaRPr lang="en-US" sz="1600" dirty="0"/>
          </a:p>
          <a:p>
            <a:r>
              <a:rPr lang="en-US" sz="1600"/>
              <a:t>Link to other projects</a:t>
            </a:r>
            <a:endParaRPr lang="en-US" sz="1600" dirty="0"/>
          </a:p>
        </p:txBody>
      </p:sp>
      <p:sp>
        <p:nvSpPr>
          <p:cNvPr id="5" name="Slide Number Placeholder 20">
            <a:extLst>
              <a:ext uri="{FF2B5EF4-FFF2-40B4-BE49-F238E27FC236}">
                <a16:creationId xmlns:a16="http://schemas.microsoft.com/office/drawing/2014/main" id="{0B250608-4101-4BD9-A299-EB211F8C1F05}"/>
              </a:ext>
            </a:extLst>
          </p:cNvPr>
          <p:cNvSpPr>
            <a:spLocks noGrp="1"/>
          </p:cNvSpPr>
          <p:nvPr>
            <p:ph type="sldNum" sz="quarter" idx="12"/>
          </p:nvPr>
        </p:nvSpPr>
        <p:spPr>
          <a:xfrm>
            <a:off x="11278326" y="6186714"/>
            <a:ext cx="914400" cy="593725"/>
          </a:xfrm>
        </p:spPr>
        <p:txBody>
          <a:bodyPr>
            <a:normAutofit lnSpcReduction="10000"/>
          </a:bodyPr>
          <a:lstStyle/>
          <a:p>
            <a:pPr>
              <a:spcAft>
                <a:spcPts val="600"/>
              </a:spcAft>
            </a:pPr>
            <a:fld id="{57871EFB-7B9E-4E86-A89E-697E8EBB06F2}" type="slidenum">
              <a:rPr lang="en-US" smtClean="0"/>
              <a:pPr>
                <a:spcAft>
                  <a:spcPts val="600"/>
                </a:spcAft>
              </a:pPr>
              <a:t>9</a:t>
            </a:fld>
            <a:endParaRPr lang="en-US"/>
          </a:p>
        </p:txBody>
      </p:sp>
    </p:spTree>
    <p:extLst>
      <p:ext uri="{BB962C8B-B14F-4D97-AF65-F5344CB8AC3E}">
        <p14:creationId xmlns:p14="http://schemas.microsoft.com/office/powerpoint/2010/main" val="50485012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1601</TotalTime>
  <Words>1657</Words>
  <Application>Microsoft Office PowerPoint</Application>
  <PresentationFormat>Widescreen</PresentationFormat>
  <Paragraphs>161</Paragraphs>
  <Slides>19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Schoolbook</vt:lpstr>
      <vt:lpstr>Wingdings 2</vt:lpstr>
      <vt:lpstr>View</vt:lpstr>
      <vt:lpstr>Open Science of Religion and Spirituality?  Problems, Myths, and Possibilities</vt:lpstr>
      <vt:lpstr>How did we end up here?</vt:lpstr>
      <vt:lpstr>Open Science Movement</vt:lpstr>
      <vt:lpstr>Open Science Practices</vt:lpstr>
      <vt:lpstr>Open science practices are becoming increasingly common and expected.</vt:lpstr>
      <vt:lpstr>But they are not yet  well-understood or  well-utilized in the psychology of religion/spirituality field.</vt:lpstr>
      <vt:lpstr>Common Myths About Open Science</vt:lpstr>
      <vt:lpstr>Open Science Framework (OSF)</vt:lpstr>
      <vt:lpstr>OSF Project Example</vt:lpstr>
      <vt:lpstr>PowerPoint Presentation</vt:lpstr>
      <vt:lpstr>Preregistration Templates</vt:lpstr>
      <vt:lpstr>How do you know if open science practices are implemented?  Badges</vt:lpstr>
      <vt:lpstr>Example of Badges</vt:lpstr>
      <vt:lpstr>PsyArXiv Preprints</vt:lpstr>
      <vt:lpstr>Registered Reports</vt:lpstr>
      <vt:lpstr>Registered Report Example</vt:lpstr>
      <vt:lpstr>Open Science in Your Research</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Science in Psychology</dc:title>
  <dc:creator>Al-Kire, Marah;Edward B Davis;Sarah A Schnitker</dc:creator>
  <cp:lastModifiedBy>Ward Davis</cp:lastModifiedBy>
  <cp:revision>544</cp:revision>
  <dcterms:created xsi:type="dcterms:W3CDTF">2021-09-22T17:42:10Z</dcterms:created>
  <dcterms:modified xsi:type="dcterms:W3CDTF">2021-09-29T23:43:56Z</dcterms:modified>
</cp:coreProperties>
</file>